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72" r:id="rId5"/>
    <p:sldId id="259" r:id="rId6"/>
    <p:sldId id="273" r:id="rId7"/>
    <p:sldId id="271" r:id="rId8"/>
    <p:sldId id="258" r:id="rId9"/>
    <p:sldId id="260" r:id="rId10"/>
    <p:sldId id="261" r:id="rId11"/>
    <p:sldId id="262" r:id="rId12"/>
    <p:sldId id="263" r:id="rId13"/>
    <p:sldId id="264" r:id="rId14"/>
    <p:sldId id="265" r:id="rId15"/>
    <p:sldId id="268" r:id="rId16"/>
    <p:sldId id="269" r:id="rId17"/>
    <p:sldId id="270" r:id="rId18"/>
  </p:sldIdLst>
  <p:sldSz cx="6858000" cy="9906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E0000"/>
    <a:srgbClr val="7E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2316" y="0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5571E-09C8-435F-8555-37F74F8E3C63}" type="datetimeFigureOut">
              <a:rPr lang="ru-RU" smtClean="0"/>
              <a:pPr/>
              <a:t>02.05.2017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A0951-1313-40FB-8346-9AEE6AFAD0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5571E-09C8-435F-8555-37F74F8E3C63}" type="datetimeFigureOut">
              <a:rPr lang="ru-RU" smtClean="0"/>
              <a:pPr/>
              <a:t>02.05.2017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A0951-1313-40FB-8346-9AEE6AFAD0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7" y="529697"/>
            <a:ext cx="1157288" cy="112680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76" y="529697"/>
            <a:ext cx="3357563" cy="112680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5571E-09C8-435F-8555-37F74F8E3C63}" type="datetimeFigureOut">
              <a:rPr lang="ru-RU" smtClean="0"/>
              <a:pPr/>
              <a:t>02.05.2017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A0951-1313-40FB-8346-9AEE6AFAD0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5571E-09C8-435F-8555-37F74F8E3C63}" type="datetimeFigureOut">
              <a:rPr lang="ru-RU" smtClean="0"/>
              <a:pPr/>
              <a:t>02.05.2017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A0951-1313-40FB-8346-9AEE6AFAD0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6365522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4198587"/>
            <a:ext cx="5829300" cy="216693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5571E-09C8-435F-8555-37F74F8E3C63}" type="datetimeFigureOut">
              <a:rPr lang="ru-RU" smtClean="0"/>
              <a:pPr/>
              <a:t>02.05.2017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A0951-1313-40FB-8346-9AEE6AFAD0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7176" y="3081867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628901" y="3081867"/>
            <a:ext cx="2257425" cy="871590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5571E-09C8-435F-8555-37F74F8E3C63}" type="datetimeFigureOut">
              <a:rPr lang="ru-RU" smtClean="0"/>
              <a:pPr/>
              <a:t>02.05.2017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A0951-1313-40FB-8346-9AEE6AFAD0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5571E-09C8-435F-8555-37F74F8E3C63}" type="datetimeFigureOut">
              <a:rPr lang="ru-RU" smtClean="0"/>
              <a:pPr/>
              <a:t>02.05.2017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A0951-1313-40FB-8346-9AEE6AFAD0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5571E-09C8-435F-8555-37F74F8E3C63}" type="datetimeFigureOut">
              <a:rPr lang="ru-RU" smtClean="0"/>
              <a:pPr/>
              <a:t>02.05.2017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A0951-1313-40FB-8346-9AEE6AFAD0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5571E-09C8-435F-8555-37F74F8E3C63}" type="datetimeFigureOut">
              <a:rPr lang="ru-RU" smtClean="0"/>
              <a:pPr/>
              <a:t>02.05.2017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A0951-1313-40FB-8346-9AEE6AFAD0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1" y="394406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8" y="394406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1" y="2072923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5571E-09C8-435F-8555-37F74F8E3C63}" type="datetimeFigureOut">
              <a:rPr lang="ru-RU" smtClean="0"/>
              <a:pPr/>
              <a:t>02.05.2017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A0951-1313-40FB-8346-9AEE6AFAD0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934201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752823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5571E-09C8-435F-8555-37F74F8E3C63}" type="datetimeFigureOut">
              <a:rPr lang="ru-RU" smtClean="0"/>
              <a:pPr/>
              <a:t>02.05.2017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CA0951-1313-40FB-8346-9AEE6AFAD03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35571E-09C8-435F-8555-37F74F8E3C63}" type="datetimeFigureOut">
              <a:rPr lang="ru-RU" smtClean="0"/>
              <a:pPr/>
              <a:t>02.05.2017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9181396"/>
            <a:ext cx="21717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9181396"/>
            <a:ext cx="1600200" cy="52740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CA0951-1313-40FB-8346-9AEE6AFAD03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дзаголовок 2"/>
          <p:cNvSpPr txBox="1">
            <a:spLocks/>
          </p:cNvSpPr>
          <p:nvPr/>
        </p:nvSpPr>
        <p:spPr>
          <a:xfrm>
            <a:off x="214290" y="166654"/>
            <a:ext cx="6429420" cy="24288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ru-RU" sz="2000" b="1" dirty="0" smtClean="0">
                <a:ln w="1905"/>
                <a:solidFill>
                  <a:schemeClr val="accent2">
                    <a:lumMod val="10000"/>
                  </a:schemeClr>
                </a:solidFill>
                <a:latin typeface="Corbel" pitchFamily="34" charset="0"/>
              </a:rPr>
              <a:t>Федеральное государственное бюджетное образовательное учреждение</a:t>
            </a:r>
          </a:p>
          <a:p>
            <a:pPr algn="ctr"/>
            <a:r>
              <a:rPr lang="ru-RU" sz="2000" b="1" dirty="0">
                <a:ln w="1905"/>
                <a:solidFill>
                  <a:schemeClr val="accent2">
                    <a:lumMod val="10000"/>
                  </a:schemeClr>
                </a:solidFill>
                <a:latin typeface="Corbel" pitchFamily="34" charset="0"/>
              </a:rPr>
              <a:t>в</a:t>
            </a:r>
            <a:r>
              <a:rPr lang="ru-RU" sz="2000" b="1" dirty="0" smtClean="0">
                <a:ln w="1905"/>
                <a:solidFill>
                  <a:schemeClr val="accent2">
                    <a:lumMod val="10000"/>
                  </a:schemeClr>
                </a:solidFill>
                <a:latin typeface="Corbel" pitchFamily="34" charset="0"/>
              </a:rPr>
              <a:t>ысшего образования</a:t>
            </a:r>
          </a:p>
          <a:p>
            <a:pPr algn="ctr"/>
            <a:endParaRPr lang="ru-RU" sz="800" b="1" dirty="0" smtClean="0">
              <a:ln w="1905"/>
              <a:solidFill>
                <a:schemeClr val="accent2">
                  <a:lumMod val="10000"/>
                </a:schemeClr>
              </a:solidFill>
              <a:latin typeface="Corbel" pitchFamily="34" charset="0"/>
            </a:endParaRPr>
          </a:p>
          <a:p>
            <a:pPr algn="ctr"/>
            <a:r>
              <a:rPr lang="ru-RU" sz="2000" b="1" dirty="0" smtClean="0">
                <a:ln w="1905"/>
                <a:solidFill>
                  <a:schemeClr val="accent2">
                    <a:lumMod val="10000"/>
                  </a:schemeClr>
                </a:solidFill>
                <a:latin typeface="Corbel" pitchFamily="34" charset="0"/>
              </a:rPr>
              <a:t>ИВАНОВСКИЙ ГОСУДАРСТВЕННЫЙ </a:t>
            </a:r>
          </a:p>
          <a:p>
            <a:pPr algn="ctr"/>
            <a:r>
              <a:rPr lang="ru-RU" sz="2000" b="1" dirty="0" smtClean="0">
                <a:ln w="1905"/>
                <a:solidFill>
                  <a:schemeClr val="accent2">
                    <a:lumMod val="10000"/>
                  </a:schemeClr>
                </a:solidFill>
                <a:latin typeface="Corbel" pitchFamily="34" charset="0"/>
              </a:rPr>
              <a:t>ХИМИКО-ТЕХНОЛОГИЧЕСКИЙ УНИВЕРСИТЕТ</a:t>
            </a:r>
          </a:p>
          <a:p>
            <a:pPr algn="ctr"/>
            <a:endParaRPr lang="ru-RU" sz="500" b="1" dirty="0" smtClean="0">
              <a:ln w="1905"/>
              <a:solidFill>
                <a:schemeClr val="accent2">
                  <a:lumMod val="10000"/>
                </a:schemeClr>
              </a:solidFill>
              <a:latin typeface="Corbel" pitchFamily="34" charset="0"/>
            </a:endParaRPr>
          </a:p>
          <a:p>
            <a:pPr algn="ctr"/>
            <a:r>
              <a:rPr lang="ru-RU" sz="2000" b="1" dirty="0" smtClean="0">
                <a:ln w="1905"/>
                <a:solidFill>
                  <a:schemeClr val="accent2">
                    <a:lumMod val="10000"/>
                  </a:schemeClr>
                </a:solidFill>
                <a:latin typeface="Corbel" pitchFamily="34" charset="0"/>
              </a:rPr>
              <a:t>Кафедра технологии  керамики и </a:t>
            </a:r>
            <a:r>
              <a:rPr lang="ru-RU" sz="2000" b="1" dirty="0" err="1" smtClean="0">
                <a:ln w="1905"/>
                <a:solidFill>
                  <a:schemeClr val="accent2">
                    <a:lumMod val="10000"/>
                  </a:schemeClr>
                </a:solidFill>
                <a:latin typeface="Corbel" pitchFamily="34" charset="0"/>
              </a:rPr>
              <a:t>наноматериалов</a:t>
            </a:r>
            <a:r>
              <a:rPr lang="ru-RU" sz="2000" b="1" dirty="0" smtClean="0">
                <a:ln w="1905"/>
                <a:solidFill>
                  <a:schemeClr val="accent2">
                    <a:lumMod val="10000"/>
                  </a:schemeClr>
                </a:solidFill>
                <a:latin typeface="Corbel" pitchFamily="34" charset="0"/>
              </a:rPr>
              <a:t> (</a:t>
            </a:r>
            <a:r>
              <a:rPr lang="ru-RU" sz="2000" b="1" dirty="0" err="1" smtClean="0">
                <a:ln w="1905"/>
                <a:solidFill>
                  <a:schemeClr val="accent2">
                    <a:lumMod val="10000"/>
                  </a:schemeClr>
                </a:solidFill>
                <a:latin typeface="Corbel" pitchFamily="34" charset="0"/>
              </a:rPr>
              <a:t>ТКиН</a:t>
            </a:r>
            <a:r>
              <a:rPr lang="ru-RU" sz="2000" b="1" dirty="0" smtClean="0">
                <a:ln w="1905"/>
                <a:solidFill>
                  <a:schemeClr val="accent2">
                    <a:lumMod val="10000"/>
                  </a:schemeClr>
                </a:solidFill>
                <a:latin typeface="Corbel" pitchFamily="34" charset="0"/>
              </a:rPr>
              <a:t>)</a:t>
            </a:r>
          </a:p>
          <a:p>
            <a:pPr algn="ctr"/>
            <a:endParaRPr lang="ru-RU" sz="2400" b="1" dirty="0" smtClean="0">
              <a:ln w="1905"/>
              <a:solidFill>
                <a:schemeClr val="accent2">
                  <a:lumMod val="10000"/>
                </a:schemeClr>
              </a:solidFill>
              <a:latin typeface="Corbel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90" y="5148985"/>
            <a:ext cx="6429420" cy="2447221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ln w="1270">
                  <a:noFill/>
                </a:ln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rbel" pitchFamily="34" charset="0"/>
              </a:rPr>
              <a:t>Магистерская программа </a:t>
            </a:r>
            <a:r>
              <a:rPr lang="ru-RU" sz="600" b="1" dirty="0">
                <a:ln w="1270">
                  <a:noFill/>
                </a:ln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rbel" pitchFamily="34" charset="0"/>
              </a:rPr>
              <a:t/>
            </a:r>
            <a:br>
              <a:rPr lang="ru-RU" sz="600" b="1" dirty="0">
                <a:ln w="1270">
                  <a:noFill/>
                </a:ln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rbel" pitchFamily="34" charset="0"/>
              </a:rPr>
            </a:br>
            <a:r>
              <a:rPr lang="ru-RU" sz="4900" b="1" dirty="0" smtClean="0">
                <a:ln w="1270">
                  <a:noFill/>
                </a:ln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Corbel" pitchFamily="34" charset="0"/>
              </a:rPr>
              <a:t>Химическая технология тугоплавких неметаллических и силикатных материалов</a:t>
            </a:r>
            <a:endParaRPr lang="ru-RU" sz="4900" dirty="0">
              <a:ln w="1270">
                <a:noFill/>
              </a:ln>
              <a:latin typeface="Corbe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80" y="8096272"/>
            <a:ext cx="5715040" cy="1071570"/>
          </a:xfrm>
          <a:solidFill>
            <a:schemeClr val="bg1">
              <a:alpha val="63000"/>
            </a:schemeClr>
          </a:solidFill>
          <a:ln w="57150">
            <a:solidFill>
              <a:srgbClr val="8E0000"/>
            </a:solidFill>
          </a:ln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ru-RU" sz="2800" b="1" dirty="0" smtClean="0">
                <a:solidFill>
                  <a:schemeClr val="tx1"/>
                </a:solidFill>
                <a:latin typeface="Corbel" pitchFamily="34" charset="0"/>
              </a:rPr>
              <a:t>Направление подготовки 18.04.01: </a:t>
            </a:r>
            <a:r>
              <a:rPr lang="ru-RU" b="1" dirty="0" smtClean="0">
                <a:solidFill>
                  <a:schemeClr val="tx1"/>
                </a:solidFill>
                <a:latin typeface="Corbel" pitchFamily="34" charset="0"/>
              </a:rPr>
              <a:t>Химическая технология </a:t>
            </a:r>
            <a:endParaRPr lang="ru-RU" dirty="0">
              <a:latin typeface="Corbel" pitchFamily="34" charset="0"/>
            </a:endParaRPr>
          </a:p>
        </p:txBody>
      </p:sp>
      <p:pic>
        <p:nvPicPr>
          <p:cNvPr id="1026" name="Picture 2" descr="E:\ИГХТУ\Gerb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42" y="2532512"/>
            <a:ext cx="2214578" cy="1954040"/>
          </a:xfrm>
          <a:prstGeom prst="rect">
            <a:avLst/>
          </a:prstGeom>
          <a:noFill/>
        </p:spPr>
      </p:pic>
      <p:pic>
        <p:nvPicPr>
          <p:cNvPr id="5" name="Содержимое 5" descr="logo_edi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6256" y="2524108"/>
            <a:ext cx="1944000" cy="194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8" y="23778"/>
            <a:ext cx="6172200" cy="1285884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3200" b="1" dirty="0" smtClean="0">
                <a:solidFill>
                  <a:srgbClr val="8E0000"/>
                </a:solidFill>
                <a:latin typeface="Corbel" pitchFamily="34" charset="0"/>
              </a:rPr>
              <a:t>Материалы и изделия на основе цемента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5728" y="1023910"/>
            <a:ext cx="621510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540000">
              <a:buFont typeface="Arial" pitchFamily="34" charset="0"/>
              <a:buChar char="•"/>
            </a:pPr>
            <a:r>
              <a:rPr lang="ru-RU" sz="2800" b="1" dirty="0" smtClean="0">
                <a:latin typeface="Corbel" pitchFamily="34" charset="0"/>
              </a:rPr>
              <a:t>Огнеупорные цементы</a:t>
            </a:r>
          </a:p>
          <a:p>
            <a:pPr lvl="0" indent="540000">
              <a:buFont typeface="Arial" pitchFamily="34" charset="0"/>
              <a:buChar char="•"/>
            </a:pPr>
            <a:r>
              <a:rPr lang="ru-RU" sz="2800" b="1" dirty="0" smtClean="0">
                <a:latin typeface="Corbel" pitchFamily="34" charset="0"/>
              </a:rPr>
              <a:t>Теплоизоляционные материалы</a:t>
            </a:r>
          </a:p>
          <a:p>
            <a:pPr lvl="0" indent="540000"/>
            <a:r>
              <a:rPr lang="ru-RU" sz="2000" b="1" dirty="0" smtClean="0">
                <a:latin typeface="Corbel" pitchFamily="34" charset="0"/>
              </a:rPr>
              <a:t>(ячеистый бетон)</a:t>
            </a:r>
            <a:endParaRPr lang="ru-RU" sz="2000" dirty="0">
              <a:latin typeface="Corbel" pitchFamily="34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85728" y="4738686"/>
            <a:ext cx="6172200" cy="12858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ru-RU" sz="3200" b="1" dirty="0" smtClean="0">
                <a:solidFill>
                  <a:srgbClr val="8E0000"/>
                </a:solidFill>
                <a:latin typeface="Corbel" pitchFamily="34" charset="0"/>
                <a:ea typeface="+mj-ea"/>
                <a:cs typeface="+mj-cs"/>
              </a:rPr>
              <a:t>Материалы и изделия на основе гипса и извести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8E0000"/>
              </a:solidFill>
              <a:effectLst/>
              <a:uLnTx/>
              <a:uFillTx/>
              <a:latin typeface="Corbel" pitchFamily="34" charset="0"/>
              <a:ea typeface="+mj-ea"/>
              <a:cs typeface="+mj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5728" y="5953132"/>
            <a:ext cx="62151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540000" algn="just">
              <a:buFont typeface="Arial" pitchFamily="34" charset="0"/>
              <a:buChar char="•"/>
            </a:pPr>
            <a:r>
              <a:rPr lang="ru-RU" sz="2800" b="1" dirty="0" smtClean="0">
                <a:latin typeface="Corbel" pitchFamily="34" charset="0"/>
              </a:rPr>
              <a:t>Строительные материалы</a:t>
            </a:r>
            <a:endParaRPr lang="ru-RU" sz="2600" b="1" i="1" dirty="0">
              <a:latin typeface="Corbel" pitchFamily="34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3248" y="2524108"/>
            <a:ext cx="3009966" cy="2052000"/>
          </a:xfrm>
          <a:prstGeom prst="rect">
            <a:avLst/>
          </a:prstGeom>
          <a:noFill/>
          <a:ln w="57150">
            <a:solidFill>
              <a:srgbClr val="8E0000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510" r="19432"/>
          <a:stretch>
            <a:fillRect/>
          </a:stretch>
        </p:blipFill>
        <p:spPr bwMode="auto">
          <a:xfrm>
            <a:off x="667182" y="2524108"/>
            <a:ext cx="1976000" cy="2052000"/>
          </a:xfrm>
          <a:prstGeom prst="rect">
            <a:avLst/>
          </a:prstGeom>
          <a:noFill/>
          <a:ln w="57150">
            <a:solidFill>
              <a:srgbClr val="8E0000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8" y="7539743"/>
            <a:ext cx="1884145" cy="1440000"/>
          </a:xfrm>
          <a:prstGeom prst="rect">
            <a:avLst/>
          </a:prstGeom>
          <a:noFill/>
          <a:ln w="57150">
            <a:solidFill>
              <a:srgbClr val="8E0000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0306" y="7524768"/>
            <a:ext cx="1846305" cy="1440000"/>
          </a:xfrm>
          <a:prstGeom prst="rect">
            <a:avLst/>
          </a:prstGeom>
          <a:noFill/>
          <a:ln w="57150">
            <a:solidFill>
              <a:srgbClr val="8E0000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0409" y="7524768"/>
            <a:ext cx="1938824" cy="1440000"/>
          </a:xfrm>
          <a:prstGeom prst="rect">
            <a:avLst/>
          </a:prstGeom>
          <a:noFill/>
          <a:ln w="57150">
            <a:solidFill>
              <a:srgbClr val="8E0000"/>
            </a:solidFill>
            <a:miter lim="800000"/>
            <a:headEnd/>
            <a:tailEnd/>
          </a:ln>
          <a:effectLst/>
        </p:spPr>
      </p:pic>
      <p:sp>
        <p:nvSpPr>
          <p:cNvPr id="20" name="Прямоугольник 19"/>
          <p:cNvSpPr/>
          <p:nvPr/>
        </p:nvSpPr>
        <p:spPr>
          <a:xfrm>
            <a:off x="285728" y="6459692"/>
            <a:ext cx="62865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/>
            <a:r>
              <a:rPr lang="ru-RU" sz="2000" b="1" dirty="0" smtClean="0">
                <a:solidFill>
                  <a:schemeClr val="accent2">
                    <a:lumMod val="10000"/>
                  </a:schemeClr>
                </a:solidFill>
                <a:latin typeface="Corbel" pitchFamily="34" charset="0"/>
              </a:rPr>
              <a:t>(строительный гипс, сухие строительные смеси, известковые, известково-цементные растворы и т.д.)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8" y="23778"/>
            <a:ext cx="6172200" cy="1285884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3200" b="1" dirty="0" smtClean="0">
                <a:solidFill>
                  <a:srgbClr val="8E0000"/>
                </a:solidFill>
                <a:latin typeface="Corbel" pitchFamily="34" charset="0"/>
              </a:rPr>
              <a:t>Теплоизоляционные материалы из стекла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5728" y="1281989"/>
            <a:ext cx="621510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540000">
              <a:buFont typeface="Arial" pitchFamily="34" charset="0"/>
              <a:buChar char="•"/>
            </a:pPr>
            <a:r>
              <a:rPr lang="ru-RU" sz="2800" b="1" dirty="0" smtClean="0">
                <a:latin typeface="Corbel" pitchFamily="34" charset="0"/>
              </a:rPr>
              <a:t>Пеностекло;</a:t>
            </a:r>
          </a:p>
          <a:p>
            <a:pPr lvl="0" indent="540000">
              <a:buFont typeface="Arial" pitchFamily="34" charset="0"/>
              <a:buChar char="•"/>
            </a:pPr>
            <a:r>
              <a:rPr lang="ru-RU" sz="2800" b="1" dirty="0" smtClean="0">
                <a:latin typeface="Corbel" pitchFamily="34" charset="0"/>
              </a:rPr>
              <a:t>Минеральная вата;</a:t>
            </a:r>
          </a:p>
          <a:p>
            <a:pPr lvl="0" indent="540000">
              <a:buFont typeface="Arial" pitchFamily="34" charset="0"/>
              <a:buChar char="•"/>
            </a:pPr>
            <a:r>
              <a:rPr lang="ru-RU" sz="2800" b="1" dirty="0" smtClean="0">
                <a:latin typeface="Corbel" pitchFamily="34" charset="0"/>
              </a:rPr>
              <a:t>Базальтовое волокно.</a:t>
            </a:r>
            <a:endParaRPr lang="ru-RU" sz="2000" dirty="0">
              <a:latin typeface="Corbel" pitchFamily="34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85728" y="4310058"/>
            <a:ext cx="6172200" cy="12858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ru-RU" sz="3200" b="1" dirty="0" smtClean="0">
                <a:solidFill>
                  <a:srgbClr val="8E0000"/>
                </a:solidFill>
                <a:latin typeface="Corbel" pitchFamily="34" charset="0"/>
                <a:ea typeface="+mj-ea"/>
                <a:cs typeface="+mj-cs"/>
              </a:rPr>
              <a:t>Технические </a:t>
            </a:r>
            <a:r>
              <a:rPr lang="ru-RU" sz="3200" b="1" dirty="0" err="1" smtClean="0">
                <a:solidFill>
                  <a:srgbClr val="8E0000"/>
                </a:solidFill>
                <a:latin typeface="Corbel" pitchFamily="34" charset="0"/>
                <a:ea typeface="+mj-ea"/>
                <a:cs typeface="+mj-cs"/>
              </a:rPr>
              <a:t>стекломатериалы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8E0000"/>
              </a:solidFill>
              <a:effectLst/>
              <a:uLnTx/>
              <a:uFillTx/>
              <a:latin typeface="Corbel" pitchFamily="34" charset="0"/>
              <a:ea typeface="+mj-ea"/>
              <a:cs typeface="+mj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5728" y="5167314"/>
            <a:ext cx="657227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000" algn="just">
              <a:buFont typeface="Arial" pitchFamily="34" charset="0"/>
              <a:buChar char="•"/>
            </a:pPr>
            <a:r>
              <a:rPr lang="ru-RU" sz="2800" b="1" dirty="0" smtClean="0">
                <a:latin typeface="Corbel" pitchFamily="34" charset="0"/>
              </a:rPr>
              <a:t>Оптические стекла; </a:t>
            </a:r>
          </a:p>
          <a:p>
            <a:pPr indent="540000" algn="just">
              <a:buFont typeface="Arial" pitchFamily="34" charset="0"/>
              <a:buChar char="•"/>
            </a:pPr>
            <a:r>
              <a:rPr lang="ru-RU" sz="2800" b="1" dirty="0" smtClean="0">
                <a:latin typeface="Corbel" pitchFamily="34" charset="0"/>
              </a:rPr>
              <a:t>Химически и термостойкие стекла;</a:t>
            </a:r>
          </a:p>
          <a:p>
            <a:pPr indent="540000" algn="just">
              <a:buFont typeface="Arial" pitchFamily="34" charset="0"/>
              <a:buChar char="•"/>
            </a:pPr>
            <a:r>
              <a:rPr lang="ru-RU" sz="2800" b="1" dirty="0" smtClean="0">
                <a:latin typeface="Corbel" pitchFamily="34" charset="0"/>
              </a:rPr>
              <a:t>Электровакуумное стекло;</a:t>
            </a:r>
          </a:p>
          <a:p>
            <a:pPr indent="540000" algn="just">
              <a:buFont typeface="Arial" pitchFamily="34" charset="0"/>
              <a:buChar char="•"/>
            </a:pPr>
            <a:r>
              <a:rPr lang="ru-RU" sz="2800" b="1" dirty="0" smtClean="0">
                <a:latin typeface="Corbel" pitchFamily="34" charset="0"/>
              </a:rPr>
              <a:t>Оптическое стекловолокно;</a:t>
            </a:r>
          </a:p>
          <a:p>
            <a:pPr indent="540000" algn="just">
              <a:buFont typeface="Arial" pitchFamily="34" charset="0"/>
              <a:buChar char="•"/>
            </a:pPr>
            <a:r>
              <a:rPr lang="ru-RU" sz="2800" b="1" dirty="0" err="1" smtClean="0">
                <a:latin typeface="Corbel" pitchFamily="34" charset="0"/>
              </a:rPr>
              <a:t>Ситаллы</a:t>
            </a:r>
            <a:r>
              <a:rPr lang="ru-RU" sz="2800" b="1" dirty="0" smtClean="0">
                <a:latin typeface="Corbel" pitchFamily="34" charset="0"/>
              </a:rPr>
              <a:t>.</a:t>
            </a:r>
            <a:endParaRPr lang="ru-RU" sz="2600" b="1" dirty="0">
              <a:latin typeface="Corbel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0570" y="2809860"/>
            <a:ext cx="2013697" cy="1440000"/>
          </a:xfrm>
          <a:prstGeom prst="rect">
            <a:avLst/>
          </a:prstGeom>
          <a:noFill/>
          <a:ln w="57150">
            <a:solidFill>
              <a:srgbClr val="8E0000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66" y="2809860"/>
            <a:ext cx="1798209" cy="1440000"/>
          </a:xfrm>
          <a:prstGeom prst="rect">
            <a:avLst/>
          </a:prstGeom>
          <a:noFill/>
          <a:ln w="57150">
            <a:solidFill>
              <a:srgbClr val="8E0000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6" r="3715" b="8568"/>
          <a:stretch>
            <a:fillRect/>
          </a:stretch>
        </p:blipFill>
        <p:spPr bwMode="auto">
          <a:xfrm>
            <a:off x="2428868" y="2809860"/>
            <a:ext cx="1754167" cy="1440000"/>
          </a:xfrm>
          <a:prstGeom prst="rect">
            <a:avLst/>
          </a:prstGeom>
          <a:noFill/>
          <a:ln w="57150">
            <a:solidFill>
              <a:srgbClr val="8E0000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0592" y="7442090"/>
            <a:ext cx="1508804" cy="1440000"/>
          </a:xfrm>
          <a:prstGeom prst="rect">
            <a:avLst/>
          </a:prstGeom>
          <a:noFill/>
          <a:ln w="57150">
            <a:solidFill>
              <a:srgbClr val="8E0000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34576" y="7442090"/>
            <a:ext cx="1959184" cy="1440000"/>
          </a:xfrm>
          <a:prstGeom prst="rect">
            <a:avLst/>
          </a:prstGeom>
          <a:noFill/>
          <a:ln w="57150">
            <a:solidFill>
              <a:srgbClr val="8E0000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6350" y="7442090"/>
            <a:ext cx="1922474" cy="1440000"/>
          </a:xfrm>
          <a:prstGeom prst="rect">
            <a:avLst/>
          </a:prstGeom>
          <a:noFill/>
          <a:ln w="57150">
            <a:solidFill>
              <a:srgbClr val="8E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8" y="23778"/>
            <a:ext cx="6172200" cy="1285884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3200" b="1" dirty="0" err="1" smtClean="0">
                <a:solidFill>
                  <a:srgbClr val="8E0000"/>
                </a:solidFill>
                <a:latin typeface="Corbel" pitchFamily="34" charset="0"/>
              </a:rPr>
              <a:t>Наноматериалы</a:t>
            </a:r>
            <a:endParaRPr lang="ru-RU" sz="3200" b="1" dirty="0" smtClean="0">
              <a:solidFill>
                <a:srgbClr val="8E0000"/>
              </a:solidFill>
              <a:latin typeface="Corbe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8" y="952472"/>
            <a:ext cx="635798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80000">
              <a:buFont typeface="Arial" pitchFamily="34" charset="0"/>
              <a:buChar char="•"/>
            </a:pPr>
            <a:r>
              <a:rPr lang="ru-RU" sz="2800" b="1" dirty="0" err="1" smtClean="0">
                <a:latin typeface="Corbel" pitchFamily="34" charset="0"/>
              </a:rPr>
              <a:t>Наноматериалы</a:t>
            </a:r>
            <a:r>
              <a:rPr lang="ru-RU" sz="2800" b="1" dirty="0" smtClean="0">
                <a:latin typeface="Corbel" pitchFamily="34" charset="0"/>
              </a:rPr>
              <a:t> на основе керамики;</a:t>
            </a:r>
          </a:p>
          <a:p>
            <a:pPr lvl="0" indent="180000">
              <a:buFont typeface="Arial" pitchFamily="34" charset="0"/>
              <a:buChar char="•"/>
            </a:pPr>
            <a:r>
              <a:rPr lang="ru-RU" sz="2800" b="1" dirty="0" err="1" smtClean="0">
                <a:latin typeface="Corbel" pitchFamily="34" charset="0"/>
              </a:rPr>
              <a:t>Наноматериалы</a:t>
            </a:r>
            <a:r>
              <a:rPr lang="ru-RU" sz="2800" b="1" dirty="0" smtClean="0">
                <a:latin typeface="Corbel" pitchFamily="34" charset="0"/>
              </a:rPr>
              <a:t> на основе стекла;</a:t>
            </a:r>
          </a:p>
          <a:p>
            <a:pPr lvl="0" indent="180000">
              <a:buFont typeface="Arial" pitchFamily="34" charset="0"/>
              <a:buChar char="•"/>
            </a:pPr>
            <a:r>
              <a:rPr lang="ru-RU" sz="2800" b="1" dirty="0" err="1" smtClean="0">
                <a:latin typeface="Corbel" pitchFamily="34" charset="0"/>
              </a:rPr>
              <a:t>Наноматериалы</a:t>
            </a:r>
            <a:r>
              <a:rPr lang="ru-RU" sz="2800" b="1" dirty="0" smtClean="0">
                <a:latin typeface="Corbel" pitchFamily="34" charset="0"/>
              </a:rPr>
              <a:t> на основе            вяжущих веществ.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438" y="2809860"/>
            <a:ext cx="2880000" cy="1827200"/>
          </a:xfrm>
          <a:prstGeom prst="rect">
            <a:avLst/>
          </a:prstGeom>
          <a:ln w="57150">
            <a:solidFill>
              <a:srgbClr val="8E0000"/>
            </a:solidFill>
          </a:ln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438" y="7612256"/>
            <a:ext cx="2880000" cy="1698462"/>
          </a:xfrm>
          <a:prstGeom prst="rect">
            <a:avLst/>
          </a:prstGeom>
          <a:ln w="57150">
            <a:solidFill>
              <a:srgbClr val="8E0000"/>
            </a:solidFill>
          </a:ln>
        </p:spPr>
      </p:pic>
      <p:sp>
        <p:nvSpPr>
          <p:cNvPr id="17" name="Прямоугольник 16"/>
          <p:cNvSpPr/>
          <p:nvPr/>
        </p:nvSpPr>
        <p:spPr>
          <a:xfrm>
            <a:off x="352404" y="9310718"/>
            <a:ext cx="34290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tx2">
                    <a:lumMod val="10000"/>
                  </a:schemeClr>
                </a:solidFill>
                <a:latin typeface="Corbel" pitchFamily="34" charset="0"/>
              </a:rPr>
              <a:t>Искусственные </a:t>
            </a:r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  <a:latin typeface="Corbel" pitchFamily="34" charset="0"/>
              </a:rPr>
              <a:t>опалы</a:t>
            </a:r>
            <a:endParaRPr lang="ru-RU" sz="2000" b="1" dirty="0">
              <a:solidFill>
                <a:schemeClr val="tx2">
                  <a:lumMod val="10000"/>
                </a:schemeClr>
              </a:solidFill>
              <a:latin typeface="Corbe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85729" y="4673742"/>
            <a:ext cx="350046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tx2">
                    <a:lumMod val="10000"/>
                  </a:schemeClr>
                </a:solidFill>
                <a:latin typeface="Corbel" pitchFamily="34" charset="0"/>
              </a:rPr>
              <a:t>Стеклоткань с вермикулитовой пропиткой</a:t>
            </a: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0438" y="5421836"/>
            <a:ext cx="2880000" cy="1388552"/>
          </a:xfrm>
          <a:prstGeom prst="rect">
            <a:avLst/>
          </a:prstGeom>
          <a:ln w="57150">
            <a:solidFill>
              <a:srgbClr val="8E0000"/>
            </a:solidFill>
          </a:ln>
        </p:spPr>
      </p:pic>
      <p:sp>
        <p:nvSpPr>
          <p:cNvPr id="22" name="Прямоугольник 21"/>
          <p:cNvSpPr/>
          <p:nvPr/>
        </p:nvSpPr>
        <p:spPr>
          <a:xfrm>
            <a:off x="285728" y="6816882"/>
            <a:ext cx="37337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tx2">
                    <a:lumMod val="10000"/>
                  </a:schemeClr>
                </a:solidFill>
                <a:latin typeface="Corbel" pitchFamily="34" charset="0"/>
              </a:rPr>
              <a:t>Лёгкий </a:t>
            </a:r>
            <a:r>
              <a:rPr lang="ru-RU" sz="2000" b="1" dirty="0" err="1" smtClean="0">
                <a:solidFill>
                  <a:schemeClr val="tx2">
                    <a:lumMod val="10000"/>
                  </a:schemeClr>
                </a:solidFill>
                <a:latin typeface="Corbel" pitchFamily="34" charset="0"/>
              </a:rPr>
              <a:t>нано-модифицированный</a:t>
            </a:r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  <a:latin typeface="Corbel" pitchFamily="34" charset="0"/>
              </a:rPr>
              <a:t>  бетон</a:t>
            </a:r>
            <a:endParaRPr lang="ru-RU" sz="2000" b="1" dirty="0">
              <a:solidFill>
                <a:schemeClr val="tx2">
                  <a:lumMod val="10000"/>
                </a:schemeClr>
              </a:solidFill>
              <a:latin typeface="Corbel" pitchFamily="34" charset="0"/>
            </a:endParaRPr>
          </a:p>
        </p:txBody>
      </p:sp>
      <p:pic>
        <p:nvPicPr>
          <p:cNvPr id="23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7628" y="6024570"/>
            <a:ext cx="2520000" cy="2688000"/>
          </a:xfrm>
          <a:prstGeom prst="rect">
            <a:avLst/>
          </a:prstGeom>
          <a:noFill/>
          <a:ln w="57150">
            <a:solidFill>
              <a:srgbClr val="8E0000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Прямоугольник 23"/>
          <p:cNvSpPr/>
          <p:nvPr/>
        </p:nvSpPr>
        <p:spPr>
          <a:xfrm>
            <a:off x="3786190" y="8739214"/>
            <a:ext cx="264320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  <a:latin typeface="Corbel" pitchFamily="34" charset="0"/>
              </a:rPr>
              <a:t>Сенсорный экран</a:t>
            </a:r>
          </a:p>
          <a:p>
            <a:pPr algn="ctr"/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  <a:latin typeface="Corbel" pitchFamily="34" charset="0"/>
              </a:rPr>
              <a:t>из стекла</a:t>
            </a:r>
            <a:endParaRPr lang="ru-RU" sz="2000" b="1" dirty="0">
              <a:solidFill>
                <a:schemeClr val="tx2">
                  <a:lumMod val="10000"/>
                </a:schemeClr>
              </a:solidFill>
              <a:latin typeface="Corbel" pitchFamily="34" charset="0"/>
            </a:endParaRPr>
          </a:p>
        </p:txBody>
      </p: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7628" y="3024174"/>
            <a:ext cx="2520000" cy="2357069"/>
          </a:xfrm>
          <a:prstGeom prst="rect">
            <a:avLst/>
          </a:prstGeom>
          <a:noFill/>
          <a:ln w="57150">
            <a:solidFill>
              <a:srgbClr val="8E0000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3857628" y="5453066"/>
            <a:ext cx="25717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solidFill>
                  <a:schemeClr val="tx2">
                    <a:lumMod val="10000"/>
                  </a:schemeClr>
                </a:solidFill>
                <a:latin typeface="Corbel" pitchFamily="34" charset="0"/>
              </a:rPr>
              <a:t>Керамогранит</a:t>
            </a:r>
            <a:endParaRPr lang="ru-RU" sz="2000" b="1" dirty="0">
              <a:solidFill>
                <a:schemeClr val="tx2">
                  <a:lumMod val="10000"/>
                </a:schemeClr>
              </a:solidFill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8" y="23778"/>
            <a:ext cx="6172200" cy="1285884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3200" b="1" dirty="0" err="1" smtClean="0">
                <a:solidFill>
                  <a:srgbClr val="8E0000"/>
                </a:solidFill>
                <a:latin typeface="Corbel" pitchFamily="34" charset="0"/>
              </a:rPr>
              <a:t>Нанокерамика</a:t>
            </a:r>
            <a:r>
              <a:rPr lang="ru-RU" sz="3200" b="1" dirty="0" smtClean="0">
                <a:solidFill>
                  <a:srgbClr val="8E0000"/>
                </a:solidFill>
                <a:latin typeface="Corbel" pitchFamily="34" charset="0"/>
              </a:rPr>
              <a:t> в медицине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5728" y="952472"/>
            <a:ext cx="6215106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540000" algn="just"/>
            <a:r>
              <a:rPr lang="ru-RU" sz="2600" b="1" dirty="0" smtClean="0">
                <a:solidFill>
                  <a:schemeClr val="bg1">
                    <a:lumMod val="10000"/>
                  </a:schemeClr>
                </a:solidFill>
                <a:latin typeface="Corbel" pitchFamily="34" charset="0"/>
              </a:rPr>
              <a:t>Благодаря применимым </a:t>
            </a:r>
            <a:r>
              <a:rPr lang="ru-RU" sz="2600" b="1" dirty="0" err="1" smtClean="0">
                <a:solidFill>
                  <a:schemeClr val="bg1">
                    <a:lumMod val="10000"/>
                  </a:schemeClr>
                </a:solidFill>
                <a:latin typeface="Corbel" pitchFamily="34" charset="0"/>
              </a:rPr>
              <a:t>нано-технологиям</a:t>
            </a:r>
            <a:r>
              <a:rPr lang="ru-RU" sz="2600" b="1" dirty="0" smtClean="0">
                <a:solidFill>
                  <a:schemeClr val="bg1">
                    <a:lumMod val="10000"/>
                  </a:schemeClr>
                </a:solidFill>
                <a:latin typeface="Corbel" pitchFamily="34" charset="0"/>
              </a:rPr>
              <a:t> свойства </a:t>
            </a:r>
            <a:r>
              <a:rPr lang="ru-RU" sz="2600" b="1" dirty="0" err="1" smtClean="0">
                <a:solidFill>
                  <a:schemeClr val="bg1">
                    <a:lumMod val="10000"/>
                  </a:schemeClr>
                </a:solidFill>
                <a:latin typeface="Corbel" pitchFamily="34" charset="0"/>
              </a:rPr>
              <a:t>нанокерамики</a:t>
            </a:r>
            <a:r>
              <a:rPr lang="ru-RU" sz="2600" b="1" dirty="0" smtClean="0">
                <a:solidFill>
                  <a:schemeClr val="bg1">
                    <a:lumMod val="10000"/>
                  </a:schemeClr>
                </a:solidFill>
                <a:latin typeface="Corbel" pitchFamily="34" charset="0"/>
              </a:rPr>
              <a:t> не имеют аналогов, а влияние на организм – уникально!</a:t>
            </a:r>
            <a:endParaRPr lang="ru-RU" sz="2600" b="1" dirty="0" smtClean="0">
              <a:latin typeface="Corbel" pitchFamily="34" charset="0"/>
            </a:endParaRPr>
          </a:p>
        </p:txBody>
      </p:sp>
      <p:pic>
        <p:nvPicPr>
          <p:cNvPr id="15" name="Picture 2" descr="F:\мое\синий\50965253.jpg"/>
          <p:cNvPicPr>
            <a:picLocks noChangeAspect="1" noChangeArrowheads="1"/>
          </p:cNvPicPr>
          <p:nvPr/>
        </p:nvPicPr>
        <p:blipFill>
          <a:blip r:embed="rId2"/>
          <a:srcRect t="5593"/>
          <a:stretch>
            <a:fillRect/>
          </a:stretch>
        </p:blipFill>
        <p:spPr bwMode="auto">
          <a:xfrm>
            <a:off x="344943" y="2881298"/>
            <a:ext cx="6155891" cy="3857652"/>
          </a:xfrm>
          <a:prstGeom prst="rect">
            <a:avLst/>
          </a:prstGeom>
          <a:noFill/>
          <a:ln w="57150">
            <a:solidFill>
              <a:srgbClr val="8E0000"/>
            </a:solidFill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124" y="7219367"/>
            <a:ext cx="2844000" cy="1591285"/>
          </a:xfrm>
          <a:prstGeom prst="rect">
            <a:avLst/>
          </a:prstGeom>
          <a:noFill/>
          <a:ln w="57150">
            <a:solidFill>
              <a:srgbClr val="8E0000"/>
            </a:solidFill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76" y="7241936"/>
            <a:ext cx="2844000" cy="1568716"/>
          </a:xfrm>
          <a:prstGeom prst="rect">
            <a:avLst/>
          </a:prstGeom>
          <a:noFill/>
          <a:ln w="57150">
            <a:solidFill>
              <a:srgbClr val="8E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8" y="23778"/>
            <a:ext cx="6172200" cy="1285884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3200" b="1" dirty="0" err="1" smtClean="0">
                <a:solidFill>
                  <a:srgbClr val="8E0000"/>
                </a:solidFill>
                <a:latin typeface="Corbel" pitchFamily="34" charset="0"/>
              </a:rPr>
              <a:t>Нанокерамика</a:t>
            </a:r>
            <a:endParaRPr lang="ru-RU" sz="3200" b="1" dirty="0" smtClean="0">
              <a:solidFill>
                <a:srgbClr val="8E0000"/>
              </a:solidFill>
              <a:latin typeface="Corbel" pitchFamily="34" charset="0"/>
            </a:endParaRPr>
          </a:p>
        </p:txBody>
      </p:sp>
      <p:pic>
        <p:nvPicPr>
          <p:cNvPr id="7" name="Picture 2" descr="F:\мое\синий\big_3612d8516723d027bd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66" y="3951430"/>
            <a:ext cx="6143668" cy="1858826"/>
          </a:xfrm>
          <a:prstGeom prst="rect">
            <a:avLst/>
          </a:prstGeom>
          <a:noFill/>
          <a:ln w="57150">
            <a:solidFill>
              <a:srgbClr val="8E0000"/>
            </a:solidFill>
          </a:ln>
        </p:spPr>
      </p:pic>
      <p:pic>
        <p:nvPicPr>
          <p:cNvPr id="10" name="Picture 4" descr="F:\мое\синий\071127-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66" y="6096008"/>
            <a:ext cx="2160000" cy="1489959"/>
          </a:xfrm>
          <a:prstGeom prst="rect">
            <a:avLst/>
          </a:prstGeom>
          <a:noFill/>
          <a:ln w="57150">
            <a:solidFill>
              <a:srgbClr val="8E0000"/>
            </a:solidFill>
          </a:ln>
        </p:spPr>
      </p:pic>
      <p:sp>
        <p:nvSpPr>
          <p:cNvPr id="11" name="Прямоугольник 10"/>
          <p:cNvSpPr/>
          <p:nvPr/>
        </p:nvSpPr>
        <p:spPr>
          <a:xfrm>
            <a:off x="2719390" y="6167446"/>
            <a:ext cx="406719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 err="1" smtClean="0">
                <a:solidFill>
                  <a:schemeClr val="tx2">
                    <a:lumMod val="10000"/>
                  </a:schemeClr>
                </a:solidFill>
                <a:latin typeface="Corbel" pitchFamily="34" charset="0"/>
              </a:rPr>
              <a:t>Наноматрас</a:t>
            </a:r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  <a:latin typeface="Corbel" pitchFamily="34" charset="0"/>
              </a:rPr>
              <a:t> - комбинированный терапевтический персональный </a:t>
            </a:r>
            <a:r>
              <a:rPr lang="ru-RU" sz="2000" b="1" dirty="0" err="1" smtClean="0">
                <a:solidFill>
                  <a:schemeClr val="tx2">
                    <a:lumMod val="10000"/>
                  </a:schemeClr>
                </a:solidFill>
                <a:latin typeface="Corbel" pitchFamily="34" charset="0"/>
              </a:rPr>
              <a:t>термостимулятор</a:t>
            </a:r>
            <a:r>
              <a:rPr lang="ru-RU" sz="2000" b="1" dirty="0" smtClean="0">
                <a:solidFill>
                  <a:schemeClr val="tx2">
                    <a:lumMod val="10000"/>
                  </a:schemeClr>
                </a:solidFill>
                <a:latin typeface="Corbel" pitchFamily="34" charset="0"/>
              </a:rPr>
              <a:t>  из </a:t>
            </a:r>
            <a:r>
              <a:rPr lang="ru-RU" sz="2000" b="1" dirty="0" err="1" smtClean="0">
                <a:solidFill>
                  <a:schemeClr val="tx2">
                    <a:lumMod val="10000"/>
                  </a:schemeClr>
                </a:solidFill>
                <a:latin typeface="Corbel" pitchFamily="34" charset="0"/>
              </a:rPr>
              <a:t>нанокерамики</a:t>
            </a:r>
            <a:endParaRPr lang="ru-RU" sz="2000" b="1" dirty="0">
              <a:solidFill>
                <a:schemeClr val="tx2">
                  <a:lumMod val="10000"/>
                </a:schemeClr>
              </a:solidFill>
              <a:latin typeface="Corbe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85728" y="3309926"/>
            <a:ext cx="64151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latin typeface="Corbel" pitchFamily="34" charset="0"/>
              </a:rPr>
              <a:t>Разработка защиты ЛКП и цвета автомобиля</a:t>
            </a:r>
            <a:endParaRPr lang="ru-RU" sz="2400" b="1" dirty="0">
              <a:latin typeface="Corbel" pitchFamily="34" charset="0"/>
            </a:endParaRPr>
          </a:p>
        </p:txBody>
      </p:sp>
      <p:pic>
        <p:nvPicPr>
          <p:cNvPr id="14" name="Picture 7" descr="http://photofile.ru/photo/nsk_kcu/115422319/middle/128934129.jpg"/>
          <p:cNvPicPr>
            <a:picLocks noChangeAspect="1" noChangeArrowheads="1"/>
          </p:cNvPicPr>
          <p:nvPr/>
        </p:nvPicPr>
        <p:blipFill>
          <a:blip r:embed="rId4"/>
          <a:srcRect t="7921" b="16832"/>
          <a:stretch>
            <a:fillRect/>
          </a:stretch>
        </p:blipFill>
        <p:spPr bwMode="auto">
          <a:xfrm>
            <a:off x="357166" y="7871280"/>
            <a:ext cx="2160000" cy="1368000"/>
          </a:xfrm>
          <a:prstGeom prst="rect">
            <a:avLst/>
          </a:prstGeom>
          <a:noFill/>
          <a:ln w="57150">
            <a:solidFill>
              <a:srgbClr val="8E0000"/>
            </a:solidFill>
          </a:ln>
        </p:spPr>
      </p:pic>
      <p:sp>
        <p:nvSpPr>
          <p:cNvPr id="16" name="Прямоугольник 15"/>
          <p:cNvSpPr/>
          <p:nvPr/>
        </p:nvSpPr>
        <p:spPr>
          <a:xfrm>
            <a:off x="2714620" y="7881958"/>
            <a:ext cx="392909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Corbel" pitchFamily="34" charset="0"/>
              </a:rPr>
              <a:t>Составы для защиты лакокрасочного покрытия, основанные на </a:t>
            </a:r>
            <a:r>
              <a:rPr lang="ru-RU" sz="2000" b="1" dirty="0" err="1" smtClean="0">
                <a:latin typeface="Corbel" pitchFamily="34" charset="0"/>
              </a:rPr>
              <a:t>нано-технологиях</a:t>
            </a:r>
            <a:endParaRPr lang="ru-RU" sz="2000" dirty="0">
              <a:latin typeface="Corbe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8" y="1095356"/>
            <a:ext cx="621510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540000" algn="just"/>
            <a:r>
              <a:rPr lang="ru-RU" sz="2600" b="1" dirty="0" err="1" smtClean="0">
                <a:solidFill>
                  <a:schemeClr val="bg1">
                    <a:lumMod val="10000"/>
                  </a:schemeClr>
                </a:solidFill>
                <a:latin typeface="Corbel" pitchFamily="34" charset="0"/>
              </a:rPr>
              <a:t>Наноматериалы</a:t>
            </a:r>
            <a:r>
              <a:rPr lang="ru-RU" sz="2600" b="1" dirty="0" smtClean="0">
                <a:solidFill>
                  <a:schemeClr val="bg1">
                    <a:lumMod val="10000"/>
                  </a:schemeClr>
                </a:solidFill>
                <a:latin typeface="Corbel" pitchFamily="34" charset="0"/>
              </a:rPr>
              <a:t> проникают во все сферы деятельности человека!</a:t>
            </a:r>
            <a:endParaRPr lang="ru-RU" sz="2600" b="1" dirty="0" smtClean="0">
              <a:latin typeface="Corbel" pitchFamily="34" charset="0"/>
            </a:endParaRPr>
          </a:p>
        </p:txBody>
      </p:sp>
      <p:pic>
        <p:nvPicPr>
          <p:cNvPr id="12" name="Picture 5" descr="F:\мое\синий\Ceramic Light nab5.png"/>
          <p:cNvPicPr>
            <a:picLocks noChangeAspect="1" noChangeArrowheads="1"/>
          </p:cNvPicPr>
          <p:nvPr/>
        </p:nvPicPr>
        <p:blipFill>
          <a:blip r:embed="rId5"/>
          <a:srcRect t="19231" b="14835"/>
          <a:stretch>
            <a:fillRect/>
          </a:stretch>
        </p:blipFill>
        <p:spPr bwMode="auto">
          <a:xfrm>
            <a:off x="2214554" y="2095488"/>
            <a:ext cx="2552700" cy="1143000"/>
          </a:xfrm>
          <a:prstGeom prst="rect">
            <a:avLst/>
          </a:prstGeom>
          <a:noFill/>
          <a:ln w="57150">
            <a:solidFill>
              <a:srgbClr val="8E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8" y="23778"/>
            <a:ext cx="6172200" cy="1285884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3200" b="1" dirty="0" smtClean="0">
                <a:solidFill>
                  <a:srgbClr val="8E0000"/>
                </a:solidFill>
              </a:rPr>
              <a:t>Студенческая жизнь</a:t>
            </a:r>
            <a:endParaRPr lang="ru-RU" sz="3200" b="1" dirty="0" smtClean="0">
              <a:solidFill>
                <a:srgbClr val="8E0000"/>
              </a:solidFill>
              <a:latin typeface="Corbe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14290" y="1095348"/>
            <a:ext cx="6415110" cy="5847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08000" algn="just"/>
            <a:r>
              <a:rPr lang="ru-RU" sz="2200" b="1" dirty="0" smtClean="0">
                <a:latin typeface="Corbel" pitchFamily="34" charset="0"/>
              </a:rPr>
              <a:t>У каждого студента ИГХТУ есть неограниченные просторы для самореализации и творчества! В университете функционирует множество студенческих организаций и молодежных площадок.</a:t>
            </a:r>
          </a:p>
          <a:p>
            <a:pPr indent="180000" algn="just">
              <a:buFont typeface="Arial" pitchFamily="34" charset="0"/>
              <a:buChar char="•"/>
            </a:pPr>
            <a:r>
              <a:rPr lang="ru-RU" sz="2200" b="1" dirty="0" smtClean="0">
                <a:latin typeface="Corbel" pitchFamily="34" charset="0"/>
              </a:rPr>
              <a:t>Студенческое правительство</a:t>
            </a:r>
          </a:p>
          <a:p>
            <a:pPr indent="180000" algn="just">
              <a:buFont typeface="Arial" pitchFamily="34" charset="0"/>
              <a:buChar char="•"/>
            </a:pPr>
            <a:endParaRPr lang="ru-RU" sz="2200" b="1" dirty="0" smtClean="0">
              <a:latin typeface="Corbel" pitchFamily="34" charset="0"/>
            </a:endParaRPr>
          </a:p>
          <a:p>
            <a:pPr indent="180000" algn="just">
              <a:buFont typeface="Arial" pitchFamily="34" charset="0"/>
              <a:buChar char="•"/>
            </a:pPr>
            <a:endParaRPr lang="ru-RU" sz="2200" b="1" dirty="0" smtClean="0">
              <a:latin typeface="Corbel" pitchFamily="34" charset="0"/>
            </a:endParaRPr>
          </a:p>
          <a:p>
            <a:pPr indent="180000" algn="just">
              <a:buFont typeface="Arial" pitchFamily="34" charset="0"/>
              <a:buChar char="•"/>
            </a:pPr>
            <a:endParaRPr lang="ru-RU" sz="2200" b="1" dirty="0" smtClean="0">
              <a:latin typeface="Corbel" pitchFamily="34" charset="0"/>
            </a:endParaRPr>
          </a:p>
          <a:p>
            <a:pPr indent="180000" algn="just">
              <a:buFont typeface="Arial" pitchFamily="34" charset="0"/>
              <a:buChar char="•"/>
            </a:pPr>
            <a:endParaRPr lang="ru-RU" sz="2200" b="1" dirty="0" smtClean="0">
              <a:latin typeface="Corbel" pitchFamily="34" charset="0"/>
            </a:endParaRPr>
          </a:p>
          <a:p>
            <a:pPr indent="180000" algn="just">
              <a:buFont typeface="Arial" pitchFamily="34" charset="0"/>
              <a:buChar char="•"/>
            </a:pPr>
            <a:endParaRPr lang="ru-RU" sz="2200" b="1" dirty="0" smtClean="0">
              <a:latin typeface="Corbel" pitchFamily="34" charset="0"/>
            </a:endParaRPr>
          </a:p>
          <a:p>
            <a:pPr indent="180000" algn="just">
              <a:buFont typeface="Arial" pitchFamily="34" charset="0"/>
              <a:buChar char="•"/>
            </a:pPr>
            <a:endParaRPr lang="ru-RU" sz="2200" b="1" dirty="0" smtClean="0">
              <a:latin typeface="Corbel" pitchFamily="34" charset="0"/>
            </a:endParaRPr>
          </a:p>
          <a:p>
            <a:pPr indent="180000" algn="just">
              <a:buFont typeface="Arial" pitchFamily="34" charset="0"/>
              <a:buChar char="•"/>
            </a:pPr>
            <a:endParaRPr lang="ru-RU" sz="2200" b="1" dirty="0" smtClean="0">
              <a:latin typeface="Corbel" pitchFamily="34" charset="0"/>
            </a:endParaRPr>
          </a:p>
          <a:p>
            <a:pPr indent="180000" algn="just">
              <a:buFont typeface="Arial" pitchFamily="34" charset="0"/>
              <a:buChar char="•"/>
            </a:pPr>
            <a:endParaRPr lang="ru-RU" sz="2200" b="1" dirty="0" smtClean="0">
              <a:latin typeface="Corbel" pitchFamily="34" charset="0"/>
            </a:endParaRPr>
          </a:p>
          <a:p>
            <a:pPr indent="180000" algn="just">
              <a:buFont typeface="Arial" pitchFamily="34" charset="0"/>
              <a:buChar char="•"/>
            </a:pPr>
            <a:endParaRPr lang="ru-RU" sz="2200" b="1" dirty="0" smtClean="0">
              <a:latin typeface="Corbel" pitchFamily="34" charset="0"/>
            </a:endParaRPr>
          </a:p>
          <a:p>
            <a:pPr indent="180000" algn="just">
              <a:buFont typeface="Arial" pitchFamily="34" charset="0"/>
              <a:buChar char="•"/>
            </a:pPr>
            <a:endParaRPr lang="ru-RU" sz="1000" b="1" dirty="0" smtClean="0">
              <a:latin typeface="Corbel" pitchFamily="34" charset="0"/>
            </a:endParaRPr>
          </a:p>
          <a:p>
            <a:pPr indent="180000" algn="just">
              <a:buFont typeface="Arial" pitchFamily="34" charset="0"/>
              <a:buChar char="•"/>
            </a:pPr>
            <a:r>
              <a:rPr lang="ru-RU" sz="2200" b="1" dirty="0" smtClean="0">
                <a:latin typeface="Corbel" pitchFamily="34" charset="0"/>
              </a:rPr>
              <a:t>Профком студентов и аспирантов</a:t>
            </a:r>
          </a:p>
        </p:txBody>
      </p:sp>
      <p:pic>
        <p:nvPicPr>
          <p:cNvPr id="3074" name="Picture 2" descr="E:\IAQW3rAPpP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6748" y="3433132"/>
            <a:ext cx="1646368" cy="2520000"/>
          </a:xfrm>
          <a:prstGeom prst="rect">
            <a:avLst/>
          </a:prstGeom>
          <a:noFill/>
          <a:ln w="57150">
            <a:solidFill>
              <a:srgbClr val="8E0000"/>
            </a:solidFill>
          </a:ln>
        </p:spPr>
      </p:pic>
      <p:pic>
        <p:nvPicPr>
          <p:cNvPr id="3076" name="Picture 4" descr="E:\Ta9NJjmvKa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44" y="3433132"/>
            <a:ext cx="3768225" cy="2520000"/>
          </a:xfrm>
          <a:prstGeom prst="rect">
            <a:avLst/>
          </a:prstGeom>
          <a:noFill/>
          <a:ln w="57150">
            <a:solidFill>
              <a:srgbClr val="8E0000"/>
            </a:solidFill>
          </a:ln>
        </p:spPr>
      </p:pic>
      <p:pic>
        <p:nvPicPr>
          <p:cNvPr id="3077" name="Picture 5" descr="E:\v_C8PhWAJXw.jpg"/>
          <p:cNvPicPr>
            <a:picLocks noChangeAspect="1" noChangeArrowheads="1"/>
          </p:cNvPicPr>
          <p:nvPr/>
        </p:nvPicPr>
        <p:blipFill>
          <a:blip r:embed="rId4"/>
          <a:srcRect l="6792" r="8306" b="5010"/>
          <a:stretch>
            <a:fillRect/>
          </a:stretch>
        </p:blipFill>
        <p:spPr bwMode="auto">
          <a:xfrm>
            <a:off x="428604" y="6935280"/>
            <a:ext cx="3661012" cy="2304000"/>
          </a:xfrm>
          <a:prstGeom prst="rect">
            <a:avLst/>
          </a:prstGeom>
          <a:noFill/>
          <a:ln w="57150">
            <a:solidFill>
              <a:srgbClr val="8E0000"/>
            </a:solidFill>
          </a:ln>
        </p:spPr>
      </p:pic>
      <p:pic>
        <p:nvPicPr>
          <p:cNvPr id="3078" name="Picture 6" descr="E:\PZUjRNHSlEE.jpg"/>
          <p:cNvPicPr>
            <a:picLocks noChangeAspect="1" noChangeArrowheads="1"/>
          </p:cNvPicPr>
          <p:nvPr/>
        </p:nvPicPr>
        <p:blipFill>
          <a:blip r:embed="rId5" cstate="print"/>
          <a:srcRect l="24905" r="17362"/>
          <a:stretch>
            <a:fillRect/>
          </a:stretch>
        </p:blipFill>
        <p:spPr bwMode="auto">
          <a:xfrm>
            <a:off x="4357695" y="6935280"/>
            <a:ext cx="1998381" cy="2304000"/>
          </a:xfrm>
          <a:prstGeom prst="rect">
            <a:avLst/>
          </a:prstGeom>
          <a:noFill/>
          <a:ln w="57150">
            <a:solidFill>
              <a:srgbClr val="8E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8" y="23778"/>
            <a:ext cx="6172200" cy="1285884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3200" b="1" dirty="0" smtClean="0">
                <a:solidFill>
                  <a:srgbClr val="8E0000"/>
                </a:solidFill>
              </a:rPr>
              <a:t>Студенческая жизнь</a:t>
            </a:r>
            <a:endParaRPr lang="ru-RU" sz="3200" b="1" dirty="0" smtClean="0">
              <a:solidFill>
                <a:srgbClr val="8E0000"/>
              </a:solidFill>
              <a:latin typeface="Corbe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14290" y="1095348"/>
            <a:ext cx="6415110" cy="64171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80000" algn="just">
              <a:buFont typeface="Arial" pitchFamily="34" charset="0"/>
              <a:buChar char="•"/>
            </a:pPr>
            <a:r>
              <a:rPr lang="ru-RU" sz="2300" b="1" dirty="0" smtClean="0">
                <a:latin typeface="Corbel" pitchFamily="34" charset="0"/>
              </a:rPr>
              <a:t>Студенческий клуб</a:t>
            </a:r>
          </a:p>
          <a:p>
            <a:pPr indent="180000" algn="just">
              <a:buFont typeface="Arial" pitchFamily="34" charset="0"/>
              <a:buChar char="•"/>
            </a:pPr>
            <a:endParaRPr lang="ru-RU" sz="2200" b="1" dirty="0" smtClean="0">
              <a:latin typeface="Corbel" pitchFamily="34" charset="0"/>
            </a:endParaRPr>
          </a:p>
          <a:p>
            <a:pPr indent="180000" algn="just">
              <a:buFont typeface="Arial" pitchFamily="34" charset="0"/>
              <a:buChar char="•"/>
            </a:pPr>
            <a:endParaRPr lang="ru-RU" sz="2200" b="1" dirty="0" smtClean="0">
              <a:latin typeface="Corbel" pitchFamily="34" charset="0"/>
            </a:endParaRPr>
          </a:p>
          <a:p>
            <a:pPr indent="180000" algn="just">
              <a:buFont typeface="Arial" pitchFamily="34" charset="0"/>
              <a:buChar char="•"/>
            </a:pPr>
            <a:endParaRPr lang="ru-RU" sz="2200" b="1" dirty="0" smtClean="0">
              <a:latin typeface="Corbel" pitchFamily="34" charset="0"/>
            </a:endParaRPr>
          </a:p>
          <a:p>
            <a:pPr indent="180000" algn="just">
              <a:buFont typeface="Arial" pitchFamily="34" charset="0"/>
              <a:buChar char="•"/>
            </a:pPr>
            <a:endParaRPr lang="ru-RU" sz="2200" b="1" dirty="0" smtClean="0">
              <a:latin typeface="Corbel" pitchFamily="34" charset="0"/>
            </a:endParaRPr>
          </a:p>
          <a:p>
            <a:pPr indent="180000" algn="just">
              <a:buFont typeface="Arial" pitchFamily="34" charset="0"/>
              <a:buChar char="•"/>
            </a:pPr>
            <a:endParaRPr lang="ru-RU" sz="2200" b="1" dirty="0" smtClean="0">
              <a:latin typeface="Corbel" pitchFamily="34" charset="0"/>
            </a:endParaRPr>
          </a:p>
          <a:p>
            <a:pPr indent="180000" algn="just">
              <a:buFont typeface="Arial" pitchFamily="34" charset="0"/>
              <a:buChar char="•"/>
            </a:pPr>
            <a:endParaRPr lang="ru-RU" sz="2200" b="1" dirty="0" smtClean="0">
              <a:latin typeface="Corbel" pitchFamily="34" charset="0"/>
            </a:endParaRPr>
          </a:p>
          <a:p>
            <a:pPr indent="180000" algn="just">
              <a:buFont typeface="Arial" pitchFamily="34" charset="0"/>
              <a:buChar char="•"/>
            </a:pPr>
            <a:endParaRPr lang="ru-RU" sz="2300" b="1" dirty="0" smtClean="0">
              <a:latin typeface="Corbel" pitchFamily="34" charset="0"/>
            </a:endParaRPr>
          </a:p>
          <a:p>
            <a:pPr indent="180000" algn="just">
              <a:buFont typeface="Arial" pitchFamily="34" charset="0"/>
              <a:buChar char="•"/>
            </a:pPr>
            <a:r>
              <a:rPr lang="ru-RU" sz="2300" b="1" dirty="0" smtClean="0">
                <a:latin typeface="Corbel" pitchFamily="34" charset="0"/>
              </a:rPr>
              <a:t>Студенческий спортивный клуб ИГХТУ «РЕАКТОР»</a:t>
            </a:r>
          </a:p>
          <a:p>
            <a:pPr indent="180000" algn="just">
              <a:buFont typeface="Arial" pitchFamily="34" charset="0"/>
              <a:buChar char="•"/>
            </a:pPr>
            <a:endParaRPr lang="ru-RU" sz="2400" b="1" dirty="0" smtClean="0">
              <a:latin typeface="Corbel" pitchFamily="34" charset="0"/>
            </a:endParaRPr>
          </a:p>
          <a:p>
            <a:pPr indent="180000" algn="just">
              <a:buFont typeface="Arial" pitchFamily="34" charset="0"/>
              <a:buChar char="•"/>
            </a:pPr>
            <a:endParaRPr lang="ru-RU" sz="2400" b="1" dirty="0" smtClean="0">
              <a:latin typeface="Corbel" pitchFamily="34" charset="0"/>
            </a:endParaRPr>
          </a:p>
          <a:p>
            <a:pPr indent="180000" algn="just">
              <a:buFont typeface="Arial" pitchFamily="34" charset="0"/>
              <a:buChar char="•"/>
            </a:pPr>
            <a:endParaRPr lang="ru-RU" sz="2400" b="1" dirty="0" smtClean="0">
              <a:latin typeface="Corbel" pitchFamily="34" charset="0"/>
            </a:endParaRPr>
          </a:p>
          <a:p>
            <a:pPr indent="180000" algn="just">
              <a:buFont typeface="Arial" pitchFamily="34" charset="0"/>
              <a:buChar char="•"/>
            </a:pPr>
            <a:endParaRPr lang="ru-RU" sz="2400" b="1" dirty="0" smtClean="0">
              <a:latin typeface="Corbel" pitchFamily="34" charset="0"/>
            </a:endParaRPr>
          </a:p>
          <a:p>
            <a:pPr indent="180000" algn="just">
              <a:buFont typeface="Arial" pitchFamily="34" charset="0"/>
              <a:buChar char="•"/>
            </a:pPr>
            <a:endParaRPr lang="ru-RU" sz="2400" b="1" dirty="0" smtClean="0">
              <a:latin typeface="Corbel" pitchFamily="34" charset="0"/>
            </a:endParaRPr>
          </a:p>
          <a:p>
            <a:pPr indent="180000" algn="just">
              <a:buFont typeface="Arial" pitchFamily="34" charset="0"/>
              <a:buChar char="•"/>
            </a:pPr>
            <a:endParaRPr lang="ru-RU" sz="2400" b="1" dirty="0" smtClean="0">
              <a:latin typeface="Corbel" pitchFamily="34" charset="0"/>
            </a:endParaRPr>
          </a:p>
          <a:p>
            <a:pPr indent="180000" algn="just">
              <a:buFont typeface="Arial" pitchFamily="34" charset="0"/>
              <a:buChar char="•"/>
            </a:pPr>
            <a:endParaRPr lang="ru-RU" sz="1000" b="1" dirty="0" smtClean="0">
              <a:latin typeface="Corbel" pitchFamily="34" charset="0"/>
            </a:endParaRPr>
          </a:p>
          <a:p>
            <a:pPr indent="180000" algn="just">
              <a:buFont typeface="Arial" pitchFamily="34" charset="0"/>
              <a:buChar char="•"/>
            </a:pPr>
            <a:endParaRPr lang="ru-RU" sz="1000" b="1" dirty="0" smtClean="0">
              <a:latin typeface="Corbel" pitchFamily="34" charset="0"/>
            </a:endParaRPr>
          </a:p>
          <a:p>
            <a:pPr indent="180000" algn="just">
              <a:buFont typeface="Arial" pitchFamily="34" charset="0"/>
              <a:buChar char="•"/>
            </a:pPr>
            <a:r>
              <a:rPr lang="ru-RU" sz="2300" b="1" dirty="0" smtClean="0">
                <a:latin typeface="Corbel" pitchFamily="34" charset="0"/>
              </a:rPr>
              <a:t>Мастерская современного искусства «6 Этаж»</a:t>
            </a:r>
          </a:p>
        </p:txBody>
      </p:sp>
      <p:pic>
        <p:nvPicPr>
          <p:cNvPr id="4098" name="Picture 2" descr="E:\brFLGHtBIew.jpg"/>
          <p:cNvPicPr>
            <a:picLocks noChangeAspect="1" noChangeArrowheads="1"/>
          </p:cNvPicPr>
          <p:nvPr/>
        </p:nvPicPr>
        <p:blipFill>
          <a:blip r:embed="rId2" cstate="print"/>
          <a:srcRect r="5649" b="17317"/>
          <a:stretch>
            <a:fillRect/>
          </a:stretch>
        </p:blipFill>
        <p:spPr bwMode="auto">
          <a:xfrm>
            <a:off x="4787796" y="1650554"/>
            <a:ext cx="1586880" cy="2088000"/>
          </a:xfrm>
          <a:prstGeom prst="rect">
            <a:avLst/>
          </a:prstGeom>
          <a:noFill/>
          <a:ln w="57150">
            <a:solidFill>
              <a:srgbClr val="8E0000"/>
            </a:solidFill>
          </a:ln>
        </p:spPr>
      </p:pic>
      <p:pic>
        <p:nvPicPr>
          <p:cNvPr id="4099" name="Picture 3" descr="E:\qEwHPUczX6s.jpg"/>
          <p:cNvPicPr>
            <a:picLocks noChangeAspect="1" noChangeArrowheads="1"/>
          </p:cNvPicPr>
          <p:nvPr/>
        </p:nvPicPr>
        <p:blipFill>
          <a:blip r:embed="rId3" cstate="print"/>
          <a:srcRect t="13229" r="3137"/>
          <a:stretch>
            <a:fillRect/>
          </a:stretch>
        </p:blipFill>
        <p:spPr bwMode="auto">
          <a:xfrm>
            <a:off x="500042" y="1650554"/>
            <a:ext cx="3501752" cy="2088000"/>
          </a:xfrm>
          <a:prstGeom prst="rect">
            <a:avLst/>
          </a:prstGeom>
          <a:noFill/>
          <a:ln w="57150">
            <a:solidFill>
              <a:srgbClr val="8E0000"/>
            </a:solidFill>
          </a:ln>
        </p:spPr>
      </p:pic>
      <p:pic>
        <p:nvPicPr>
          <p:cNvPr id="4100" name="Picture 4" descr="E:\JaWQcH27fe0.jpg"/>
          <p:cNvPicPr>
            <a:picLocks noChangeAspect="1" noChangeArrowheads="1"/>
          </p:cNvPicPr>
          <p:nvPr/>
        </p:nvPicPr>
        <p:blipFill>
          <a:blip r:embed="rId4"/>
          <a:srcRect l="1923" t="6510" r="1923" b="31689"/>
          <a:stretch>
            <a:fillRect/>
          </a:stretch>
        </p:blipFill>
        <p:spPr bwMode="auto">
          <a:xfrm>
            <a:off x="428604" y="4721826"/>
            <a:ext cx="2400000" cy="2160000"/>
          </a:xfrm>
          <a:prstGeom prst="rect">
            <a:avLst/>
          </a:prstGeom>
          <a:noFill/>
          <a:ln w="57150">
            <a:solidFill>
              <a:srgbClr val="8E0000"/>
            </a:solidFill>
          </a:ln>
        </p:spPr>
      </p:pic>
      <p:pic>
        <p:nvPicPr>
          <p:cNvPr id="4101" name="Picture 5" descr="E:\JAG7MXLXRMI.jpg"/>
          <p:cNvPicPr>
            <a:picLocks noChangeAspect="1" noChangeArrowheads="1"/>
          </p:cNvPicPr>
          <p:nvPr/>
        </p:nvPicPr>
        <p:blipFill>
          <a:blip r:embed="rId5" cstate="print"/>
          <a:srcRect l="4093" t="781" r="3809"/>
          <a:stretch>
            <a:fillRect/>
          </a:stretch>
        </p:blipFill>
        <p:spPr bwMode="auto">
          <a:xfrm>
            <a:off x="3214686" y="4721826"/>
            <a:ext cx="3214710" cy="2143140"/>
          </a:xfrm>
          <a:prstGeom prst="rect">
            <a:avLst/>
          </a:prstGeom>
          <a:noFill/>
          <a:ln w="57150">
            <a:solidFill>
              <a:srgbClr val="8E0000"/>
            </a:solidFill>
          </a:ln>
        </p:spPr>
      </p:pic>
      <p:pic>
        <p:nvPicPr>
          <p:cNvPr id="4102" name="Picture 6" descr="E:\4kRcPGhV-W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496" y="7524768"/>
            <a:ext cx="2400000" cy="1800000"/>
          </a:xfrm>
          <a:prstGeom prst="rect">
            <a:avLst/>
          </a:prstGeom>
          <a:noFill/>
          <a:ln w="57150">
            <a:solidFill>
              <a:srgbClr val="8E0000"/>
            </a:solidFill>
          </a:ln>
        </p:spPr>
      </p:pic>
      <p:pic>
        <p:nvPicPr>
          <p:cNvPr id="4103" name="Picture 7" descr="E:\V2bgKW-_ukI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86190" y="7524768"/>
            <a:ext cx="2637363" cy="1800000"/>
          </a:xfrm>
          <a:prstGeom prst="rect">
            <a:avLst/>
          </a:prstGeom>
          <a:noFill/>
          <a:ln w="57150">
            <a:solidFill>
              <a:srgbClr val="8E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214290" y="821454"/>
            <a:ext cx="641511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500" b="1" dirty="0" smtClean="0">
                <a:latin typeface="Corbel" pitchFamily="34" charset="0"/>
              </a:rPr>
              <a:t>Магистерская программа </a:t>
            </a:r>
            <a:br>
              <a:rPr lang="ru-RU" sz="2500" b="1" dirty="0" smtClean="0">
                <a:latin typeface="Corbel" pitchFamily="34" charset="0"/>
              </a:rPr>
            </a:br>
            <a:r>
              <a:rPr lang="ru-RU" sz="2500" b="1" dirty="0" smtClean="0">
                <a:solidFill>
                  <a:srgbClr val="8E0000"/>
                </a:solidFill>
                <a:latin typeface="Corbel" pitchFamily="34" charset="0"/>
              </a:rPr>
              <a:t>«Химическая технология тугоплавких неметаллических и силикатных материалов» </a:t>
            </a:r>
          </a:p>
        </p:txBody>
      </p:sp>
      <p:pic>
        <p:nvPicPr>
          <p:cNvPr id="10" name="Picture 2" descr="F:\мое\синий\543.JPG"/>
          <p:cNvPicPr>
            <a:picLocks noChangeAspect="1" noChangeArrowheads="1"/>
          </p:cNvPicPr>
          <p:nvPr/>
        </p:nvPicPr>
        <p:blipFill>
          <a:blip r:embed="rId2"/>
          <a:srcRect l="3125" t="3079" r="13281"/>
          <a:stretch>
            <a:fillRect/>
          </a:stretch>
        </p:blipFill>
        <p:spPr bwMode="auto">
          <a:xfrm>
            <a:off x="857232" y="2595546"/>
            <a:ext cx="5000660" cy="3861491"/>
          </a:xfrm>
          <a:prstGeom prst="rect">
            <a:avLst/>
          </a:prstGeom>
          <a:noFill/>
          <a:ln w="57150">
            <a:solidFill>
              <a:srgbClr val="8E0000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285728" y="6524636"/>
            <a:ext cx="621510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Corbel" pitchFamily="34" charset="0"/>
              </a:rPr>
              <a:t>– это путевка в интересную и перспективную науку;</a:t>
            </a:r>
          </a:p>
          <a:p>
            <a:pPr algn="ctr"/>
            <a:r>
              <a:rPr lang="ru-RU" sz="2800" b="1" dirty="0" smtClean="0">
                <a:latin typeface="Corbel" pitchFamily="34" charset="0"/>
              </a:rPr>
              <a:t>– это возможность стать высококвалифицированным специалистом: главным инженером, начальником цеха и т.д.</a:t>
            </a:r>
          </a:p>
          <a:p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F:\мои фото\2012\редактированные\фото\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05548" y="1216274"/>
            <a:ext cx="2432156" cy="3308098"/>
          </a:xfrm>
          <a:prstGeom prst="rect">
            <a:avLst/>
          </a:prstGeom>
          <a:noFill/>
          <a:ln w="60325" cmpd="sng">
            <a:solidFill>
              <a:srgbClr val="8E0000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214290" y="1403829"/>
            <a:ext cx="3929090" cy="275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Заведующий кафедрой</a:t>
            </a:r>
          </a:p>
          <a:p>
            <a:pPr algn="ctr"/>
            <a:r>
              <a:rPr lang="ru-RU" sz="2200" b="1" dirty="0" err="1" smtClean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д.ф-м.н</a:t>
            </a:r>
            <a:r>
              <a:rPr lang="ru-RU" sz="2200" b="1" dirty="0" smtClean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., профессор,</a:t>
            </a:r>
          </a:p>
          <a:p>
            <a:pPr algn="ctr"/>
            <a:r>
              <a:rPr lang="ru-RU" sz="2200" b="1" dirty="0" smtClean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Почетный работник высшего профессионального образования РФ</a:t>
            </a:r>
          </a:p>
          <a:p>
            <a:pPr algn="ctr"/>
            <a:endParaRPr lang="ru-RU" sz="700" b="1" dirty="0" smtClean="0">
              <a:solidFill>
                <a:schemeClr val="bg2">
                  <a:lumMod val="10000"/>
                </a:schemeClr>
              </a:solidFill>
              <a:latin typeface="Corbel" pitchFamily="34" charset="0"/>
            </a:endParaRPr>
          </a:p>
          <a:p>
            <a:pPr algn="ctr"/>
            <a:r>
              <a:rPr lang="ru-RU" sz="2800" b="1" dirty="0" smtClean="0">
                <a:solidFill>
                  <a:srgbClr val="8E0000"/>
                </a:solidFill>
                <a:latin typeface="Corbel" pitchFamily="34" charset="0"/>
              </a:rPr>
              <a:t>Бутман </a:t>
            </a:r>
          </a:p>
          <a:p>
            <a:pPr algn="ctr"/>
            <a:r>
              <a:rPr lang="ru-RU" sz="2800" b="1" dirty="0" smtClean="0">
                <a:solidFill>
                  <a:srgbClr val="8E0000"/>
                </a:solidFill>
                <a:latin typeface="Corbel" pitchFamily="34" charset="0"/>
              </a:rPr>
              <a:t>Михаил Федорович</a:t>
            </a:r>
            <a:endParaRPr lang="ru-RU" sz="2800" b="1" dirty="0">
              <a:solidFill>
                <a:srgbClr val="8E0000"/>
              </a:solidFill>
              <a:latin typeface="Corbe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66" y="4543854"/>
            <a:ext cx="607223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2">
                    <a:lumMod val="10000"/>
                  </a:schemeClr>
                </a:solidFill>
                <a:latin typeface="Corbel" pitchFamily="34" charset="0"/>
              </a:rPr>
              <a:t>Штат кафедры включает:</a:t>
            </a:r>
          </a:p>
          <a:p>
            <a:endParaRPr lang="ru-RU" sz="1200" b="1" dirty="0" smtClean="0">
              <a:solidFill>
                <a:schemeClr val="accent2">
                  <a:lumMod val="10000"/>
                </a:schemeClr>
              </a:solidFill>
              <a:latin typeface="Corbe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accent2">
                    <a:lumMod val="10000"/>
                  </a:schemeClr>
                </a:solidFill>
                <a:latin typeface="Corbel" pitchFamily="34" charset="0"/>
              </a:rPr>
              <a:t> 3 профессора;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accent2">
                    <a:lumMod val="10000"/>
                  </a:schemeClr>
                </a:solidFill>
                <a:latin typeface="Corbel" pitchFamily="34" charset="0"/>
              </a:rPr>
              <a:t> 5 доцентов;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accent2">
                    <a:lumMod val="10000"/>
                  </a:schemeClr>
                </a:solidFill>
                <a:latin typeface="Corbel" pitchFamily="34" charset="0"/>
              </a:rPr>
              <a:t> 3 старших преподавателя;</a:t>
            </a: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accent2">
                    <a:lumMod val="10000"/>
                  </a:schemeClr>
                </a:solidFill>
                <a:latin typeface="Corbel" pitchFamily="34" charset="0"/>
              </a:rPr>
              <a:t> 1 ассистент.</a:t>
            </a:r>
            <a:endParaRPr lang="ru-RU" sz="2400" b="1" dirty="0">
              <a:solidFill>
                <a:schemeClr val="accent2">
                  <a:lumMod val="10000"/>
                </a:schemeClr>
              </a:solidFill>
              <a:latin typeface="Corbel" pitchFamily="34" charset="0"/>
            </a:endParaRP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1968" y="6667512"/>
            <a:ext cx="3522982" cy="2643206"/>
          </a:xfrm>
          <a:prstGeom prst="rect">
            <a:avLst/>
          </a:prstGeom>
          <a:noFill/>
          <a:ln w="63500">
            <a:solidFill>
              <a:srgbClr val="8E0000"/>
            </a:solidFill>
            <a:miter lim="800000"/>
            <a:headEnd/>
            <a:tailEnd/>
          </a:ln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85728" y="23778"/>
            <a:ext cx="6172200" cy="1285884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3200" b="1" dirty="0" smtClean="0">
                <a:solidFill>
                  <a:srgbClr val="8E0000"/>
                </a:solidFill>
                <a:latin typeface="Corbel" pitchFamily="34" charset="0"/>
              </a:rPr>
              <a:t>Кафедра технологии керамики и </a:t>
            </a:r>
            <a:r>
              <a:rPr lang="ru-RU" sz="3200" b="1" dirty="0" err="1" smtClean="0">
                <a:solidFill>
                  <a:srgbClr val="8E0000"/>
                </a:solidFill>
                <a:latin typeface="Corbel" pitchFamily="34" charset="0"/>
              </a:rPr>
              <a:t>наноматериалов</a:t>
            </a:r>
            <a:r>
              <a:rPr lang="ru-RU" sz="3200" b="1" dirty="0" smtClean="0">
                <a:solidFill>
                  <a:srgbClr val="8E0000"/>
                </a:solidFill>
                <a:latin typeface="Corbel" pitchFamily="34" charset="0"/>
              </a:rPr>
              <a:t> (ТК и Н)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14290" y="1166786"/>
            <a:ext cx="6429420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/>
            <a:r>
              <a:rPr lang="ru-RU" sz="2400" b="1" dirty="0" smtClean="0">
                <a:solidFill>
                  <a:schemeClr val="accent2">
                    <a:lumMod val="10000"/>
                  </a:schemeClr>
                </a:solidFill>
                <a:latin typeface="Corbel" pitchFamily="34" charset="0"/>
              </a:rPr>
              <a:t>На кафедре </a:t>
            </a:r>
            <a:r>
              <a:rPr lang="ru-RU" sz="2400" b="1" dirty="0" smtClean="0">
                <a:solidFill>
                  <a:srgbClr val="8E0000"/>
                </a:solidFill>
                <a:latin typeface="Corbel" pitchFamily="34" charset="0"/>
              </a:rPr>
              <a:t>«Технология керамики и </a:t>
            </a:r>
            <a:r>
              <a:rPr lang="ru-RU" sz="2400" b="1" dirty="0" err="1" smtClean="0">
                <a:solidFill>
                  <a:srgbClr val="8E0000"/>
                </a:solidFill>
                <a:latin typeface="Corbel" pitchFamily="34" charset="0"/>
              </a:rPr>
              <a:t>наноматериалов</a:t>
            </a:r>
            <a:r>
              <a:rPr lang="ru-RU" sz="2400" b="1" dirty="0" smtClean="0">
                <a:solidFill>
                  <a:srgbClr val="8E0000"/>
                </a:solidFill>
                <a:latin typeface="Corbel" pitchFamily="34" charset="0"/>
              </a:rPr>
              <a:t>» </a:t>
            </a:r>
            <a:r>
              <a:rPr lang="ru-RU" sz="2400" b="1" dirty="0" smtClean="0">
                <a:solidFill>
                  <a:schemeClr val="accent2">
                    <a:lumMod val="10000"/>
                  </a:schemeClr>
                </a:solidFill>
                <a:latin typeface="Corbel" pitchFamily="34" charset="0"/>
              </a:rPr>
              <a:t>Вам предоставляется уникальная возможность познать «тайны» новых технологий:</a:t>
            </a:r>
          </a:p>
          <a:p>
            <a:pPr indent="360000" algn="just"/>
            <a:endParaRPr lang="ru-RU" sz="1000" b="1" dirty="0" smtClean="0">
              <a:solidFill>
                <a:schemeClr val="accent2">
                  <a:lumMod val="10000"/>
                </a:schemeClr>
              </a:solidFill>
              <a:latin typeface="Corbel" pitchFamily="34" charset="0"/>
            </a:endParaRPr>
          </a:p>
          <a:p>
            <a:pPr indent="360000" algn="just"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accent2">
                    <a:lumMod val="10000"/>
                  </a:schemeClr>
                </a:solidFill>
                <a:latin typeface="Corbel" pitchFamily="34" charset="0"/>
              </a:rPr>
              <a:t> современной керамики;</a:t>
            </a:r>
          </a:p>
          <a:p>
            <a:pPr indent="360000" algn="just"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accent2">
                    <a:lumMod val="10000"/>
                  </a:schemeClr>
                </a:solidFill>
                <a:latin typeface="Corbel" pitchFamily="34" charset="0"/>
              </a:rPr>
              <a:t> стекла;</a:t>
            </a:r>
          </a:p>
          <a:p>
            <a:pPr indent="360000" algn="just"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accent2">
                    <a:lumMod val="10000"/>
                  </a:schemeClr>
                </a:solidFill>
                <a:latin typeface="Corbel" pitchFamily="34" charset="0"/>
              </a:rPr>
              <a:t> вяжущих и композиционных материалов;</a:t>
            </a:r>
          </a:p>
          <a:p>
            <a:pPr indent="360000" algn="just">
              <a:buFont typeface="Arial" pitchFamily="34" charset="0"/>
              <a:buChar char="•"/>
            </a:pPr>
            <a:r>
              <a:rPr lang="ru-RU" sz="2400" b="1" dirty="0" smtClean="0">
                <a:solidFill>
                  <a:schemeClr val="accent2">
                    <a:lumMod val="10000"/>
                  </a:schemeClr>
                </a:solidFill>
                <a:latin typeface="Corbel" pitchFamily="34" charset="0"/>
              </a:rPr>
              <a:t> </a:t>
            </a:r>
            <a:r>
              <a:rPr lang="ru-RU" sz="2400" b="1" dirty="0" err="1" smtClean="0">
                <a:solidFill>
                  <a:schemeClr val="accent2">
                    <a:lumMod val="10000"/>
                  </a:schemeClr>
                </a:solidFill>
                <a:latin typeface="Corbel" pitchFamily="34" charset="0"/>
              </a:rPr>
              <a:t>наноматериалов</a:t>
            </a:r>
            <a:r>
              <a:rPr lang="ru-RU" sz="2400" b="1" dirty="0" smtClean="0">
                <a:solidFill>
                  <a:schemeClr val="accent2">
                    <a:lumMod val="10000"/>
                  </a:schemeClr>
                </a:solidFill>
                <a:latin typeface="Corbel" pitchFamily="34" charset="0"/>
              </a:rPr>
              <a:t>.</a:t>
            </a:r>
          </a:p>
          <a:p>
            <a:pPr indent="360000" algn="just"/>
            <a:endParaRPr lang="ru-RU" sz="1000" b="1" dirty="0" smtClean="0">
              <a:solidFill>
                <a:schemeClr val="accent2">
                  <a:lumMod val="10000"/>
                </a:schemeClr>
              </a:solidFill>
              <a:latin typeface="Corbel" pitchFamily="34" charset="0"/>
            </a:endParaRPr>
          </a:p>
          <a:p>
            <a:pPr indent="360000" algn="just"/>
            <a:r>
              <a:rPr lang="ru-RU" sz="2400" b="1" dirty="0" smtClean="0">
                <a:solidFill>
                  <a:schemeClr val="accent2">
                    <a:lumMod val="10000"/>
                  </a:schemeClr>
                </a:solidFill>
                <a:latin typeface="Corbel" pitchFamily="34" charset="0"/>
              </a:rPr>
              <a:t>Вас будут обучать высококвалифицированные преподаватели.</a:t>
            </a:r>
          </a:p>
          <a:p>
            <a:pPr indent="360000" algn="just"/>
            <a:r>
              <a:rPr lang="ru-RU" sz="2400" b="1" dirty="0" smtClean="0">
                <a:solidFill>
                  <a:schemeClr val="accent2">
                    <a:lumMod val="10000"/>
                  </a:schemeClr>
                </a:solidFill>
                <a:latin typeface="Corbel" pitchFamily="34" charset="0"/>
              </a:rPr>
              <a:t>Вы войдете в новейший научно-исследовательский мир и станете соавторами статей и патентов.</a:t>
            </a:r>
          </a:p>
          <a:p>
            <a:pPr indent="360000" algn="just"/>
            <a:r>
              <a:rPr lang="ru-RU" sz="2400" b="1" dirty="0" smtClean="0">
                <a:solidFill>
                  <a:schemeClr val="accent2">
                    <a:lumMod val="10000"/>
                  </a:schemeClr>
                </a:solidFill>
                <a:latin typeface="Corbel" pitchFamily="34" charset="0"/>
              </a:rPr>
              <a:t>Вы пройдете практику на ведущих предприятиях нашей страны. </a:t>
            </a:r>
          </a:p>
          <a:p>
            <a:pPr indent="360000" algn="just"/>
            <a:endParaRPr lang="ru-RU" sz="2400" b="1" dirty="0" smtClean="0">
              <a:solidFill>
                <a:schemeClr val="accent2">
                  <a:lumMod val="10000"/>
                </a:schemeClr>
              </a:solidFill>
              <a:latin typeface="Corbel" pitchFamily="34" charset="0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85728" y="23778"/>
            <a:ext cx="6172200" cy="1285884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3200" b="1" dirty="0" smtClean="0">
                <a:solidFill>
                  <a:srgbClr val="8E0000"/>
                </a:solidFill>
                <a:latin typeface="Corbel" pitchFamily="34" charset="0"/>
              </a:rPr>
              <a:t>Ваши перспективы</a:t>
            </a:r>
          </a:p>
        </p:txBody>
      </p:sp>
      <p:pic>
        <p:nvPicPr>
          <p:cNvPr id="1027" name="Picture 3" descr="E:\ТКиН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94" y="2452670"/>
            <a:ext cx="2143140" cy="1019182"/>
          </a:xfrm>
          <a:prstGeom prst="rect">
            <a:avLst/>
          </a:prstGeom>
          <a:noFill/>
        </p:spPr>
      </p:pic>
      <p:pic>
        <p:nvPicPr>
          <p:cNvPr id="1028" name="Picture 4" descr="E:\ИГХТУ\Идеи\Научный фон_2015\Успех лестница вверх.png"/>
          <p:cNvPicPr>
            <a:picLocks noChangeAspect="1" noChangeArrowheads="1"/>
          </p:cNvPicPr>
          <p:nvPr/>
        </p:nvPicPr>
        <p:blipFill>
          <a:blip r:embed="rId3" cstate="print"/>
          <a:srcRect l="6730" t="22500" r="25000" b="20000"/>
          <a:stretch>
            <a:fillRect/>
          </a:stretch>
        </p:blipFill>
        <p:spPr bwMode="auto">
          <a:xfrm>
            <a:off x="4071942" y="7453330"/>
            <a:ext cx="2857520" cy="1825655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14290" y="7024702"/>
            <a:ext cx="45005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/>
            <a:r>
              <a:rPr lang="ru-RU" sz="2400" b="1" dirty="0" smtClean="0">
                <a:solidFill>
                  <a:schemeClr val="accent2">
                    <a:lumMod val="10000"/>
                  </a:schemeClr>
                </a:solidFill>
                <a:latin typeface="Corbel" pitchFamily="34" charset="0"/>
              </a:rPr>
              <a:t>По окончанию учебы в ИГХТУ Вам будет предложена высокооплачиваемая и интересная  работа.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85728" y="380968"/>
            <a:ext cx="6172200" cy="12858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ru-RU" sz="3200" b="1" dirty="0" smtClean="0">
                <a:solidFill>
                  <a:srgbClr val="8E0000"/>
                </a:solidFill>
                <a:latin typeface="Corbel" pitchFamily="34" charset="0"/>
                <a:ea typeface="+mj-ea"/>
                <a:cs typeface="+mj-cs"/>
              </a:rPr>
              <a:t>Список оборудования, которое используется при осуществлении научной работы на кафедре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8E0000"/>
              </a:solidFill>
              <a:effectLst/>
              <a:uLnTx/>
              <a:uFillTx/>
              <a:latin typeface="Corbel" pitchFamily="34" charset="0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8" y="1903186"/>
            <a:ext cx="6215106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>
              <a:buFont typeface="Arial" pitchFamily="34" charset="0"/>
              <a:buChar char="•"/>
            </a:pPr>
            <a:r>
              <a:rPr lang="ru-RU" sz="2400" b="1" dirty="0" smtClean="0"/>
              <a:t>Многофункциональный импульсный спектрометр «AVANCE III-500;</a:t>
            </a:r>
          </a:p>
          <a:p>
            <a:pPr indent="360000">
              <a:buFont typeface="Arial" pitchFamily="34" charset="0"/>
              <a:buChar char="•"/>
            </a:pPr>
            <a:r>
              <a:rPr lang="ru-RU" sz="2400" b="1" dirty="0" smtClean="0"/>
              <a:t>Анализатор </a:t>
            </a:r>
            <a:r>
              <a:rPr lang="ru-RU" sz="2400" b="1" dirty="0" err="1" smtClean="0"/>
              <a:t>Zetasizer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Nano</a:t>
            </a:r>
            <a:r>
              <a:rPr lang="ru-RU" sz="2400" b="1" dirty="0" smtClean="0"/>
              <a:t> ZS;</a:t>
            </a:r>
          </a:p>
          <a:p>
            <a:pPr indent="360000">
              <a:buFont typeface="Arial" pitchFamily="34" charset="0"/>
              <a:buChar char="•"/>
            </a:pPr>
            <a:r>
              <a:rPr lang="ru-RU" sz="2400" b="1" dirty="0" smtClean="0"/>
              <a:t>Сканирующий </a:t>
            </a:r>
            <a:r>
              <a:rPr lang="ru-RU" sz="2400" b="1" dirty="0" err="1" smtClean="0"/>
              <a:t>спектрофлуориметр</a:t>
            </a:r>
            <a:r>
              <a:rPr lang="en-US" sz="2400" b="1" dirty="0" smtClean="0"/>
              <a:t>Varian </a:t>
            </a:r>
            <a:r>
              <a:rPr lang="ru-RU" sz="2400" b="1" dirty="0" err="1" smtClean="0"/>
              <a:t>Cary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Eclipse</a:t>
            </a:r>
            <a:r>
              <a:rPr lang="ru-RU" sz="2400" b="1" dirty="0" smtClean="0"/>
              <a:t>;</a:t>
            </a:r>
          </a:p>
          <a:p>
            <a:pPr indent="360000">
              <a:buFont typeface="Arial" pitchFamily="34" charset="0"/>
              <a:buChar char="•"/>
            </a:pPr>
            <a:r>
              <a:rPr lang="ru-RU" sz="2400" b="1" dirty="0" smtClean="0"/>
              <a:t>Рентгеновские </a:t>
            </a:r>
            <a:r>
              <a:rPr lang="ru-RU" sz="2400" b="1" dirty="0" err="1" smtClean="0"/>
              <a:t>дифрактометры</a:t>
            </a:r>
            <a:r>
              <a:rPr lang="ru-RU" sz="2400" b="1" dirty="0" smtClean="0"/>
              <a:t> - </a:t>
            </a:r>
            <a:r>
              <a:rPr lang="ru-RU" sz="2400" b="1" dirty="0" err="1" smtClean="0"/>
              <a:t>Bruker</a:t>
            </a:r>
            <a:r>
              <a:rPr lang="ru-RU" sz="2400" b="1" dirty="0" smtClean="0"/>
              <a:t> D8 </a:t>
            </a:r>
            <a:r>
              <a:rPr lang="ru-RU" sz="2400" b="1" dirty="0" err="1" smtClean="0"/>
              <a:t>Advance</a:t>
            </a:r>
            <a:r>
              <a:rPr lang="ru-RU" sz="2400" b="1" dirty="0" smtClean="0"/>
              <a:t>, ДРОН-3;</a:t>
            </a:r>
          </a:p>
          <a:p>
            <a:pPr indent="360000">
              <a:buFont typeface="Arial" pitchFamily="34" charset="0"/>
              <a:buChar char="•"/>
            </a:pPr>
            <a:r>
              <a:rPr lang="ru-RU" sz="2400" b="1" dirty="0" smtClean="0"/>
              <a:t>ИК-Фурье-спектрофотометре </a:t>
            </a:r>
            <a:r>
              <a:rPr lang="ru-RU" sz="2400" b="1" dirty="0" err="1" smtClean="0"/>
              <a:t>Avatar</a:t>
            </a:r>
            <a:r>
              <a:rPr lang="ru-RU" sz="2400" b="1" dirty="0" smtClean="0"/>
              <a:t> 360 </a:t>
            </a:r>
            <a:r>
              <a:rPr lang="en-US" sz="2400" b="1" dirty="0" smtClean="0"/>
              <a:t>ESP</a:t>
            </a:r>
            <a:r>
              <a:rPr lang="ru-RU" sz="2400" b="1" dirty="0" smtClean="0"/>
              <a:t>;</a:t>
            </a:r>
          </a:p>
          <a:p>
            <a:pPr indent="360000">
              <a:buFont typeface="Arial" pitchFamily="34" charset="0"/>
              <a:buChar char="•"/>
            </a:pPr>
            <a:r>
              <a:rPr lang="ru-RU" sz="2400" b="1" dirty="0" smtClean="0"/>
              <a:t>Прибор синхронного термического анализа STA 449 F3 </a:t>
            </a:r>
            <a:r>
              <a:rPr lang="ru-RU" sz="2400" b="1" dirty="0" err="1" smtClean="0"/>
              <a:t>Jupiter</a:t>
            </a:r>
            <a:r>
              <a:rPr lang="ru-RU" sz="2400" b="1" dirty="0" smtClean="0"/>
              <a:t> ;</a:t>
            </a:r>
          </a:p>
          <a:p>
            <a:pPr indent="360000">
              <a:buFont typeface="Arial" pitchFamily="34" charset="0"/>
              <a:buChar char="•"/>
            </a:pPr>
            <a:r>
              <a:rPr lang="ru-RU" sz="2400" b="1" dirty="0" smtClean="0"/>
              <a:t>Анализатор удельной поверхности и размера пор NOVA </a:t>
            </a:r>
            <a:r>
              <a:rPr lang="ru-RU" sz="2400" b="1" dirty="0" err="1" smtClean="0"/>
              <a:t>Series</a:t>
            </a:r>
            <a:r>
              <a:rPr lang="ru-RU" sz="2400" b="1" dirty="0" smtClean="0"/>
              <a:t> 1200;</a:t>
            </a:r>
          </a:p>
          <a:p>
            <a:pPr indent="360000">
              <a:buFont typeface="Arial" pitchFamily="34" charset="0"/>
              <a:buChar char="•"/>
            </a:pPr>
            <a:r>
              <a:rPr lang="ru-RU" sz="2400" b="1" dirty="0" smtClean="0"/>
              <a:t>Сканирующий электронный микроскоп </a:t>
            </a:r>
            <a:r>
              <a:rPr lang="en-US" sz="2400" b="1" dirty="0" smtClean="0"/>
              <a:t>VEGA</a:t>
            </a:r>
            <a:r>
              <a:rPr lang="ru-RU" sz="2400" b="1" dirty="0" smtClean="0"/>
              <a:t> 3 ;</a:t>
            </a:r>
          </a:p>
          <a:p>
            <a:pPr indent="360000">
              <a:buFont typeface="Arial" pitchFamily="34" charset="0"/>
              <a:buChar char="•"/>
            </a:pPr>
            <a:r>
              <a:rPr lang="ru-RU" sz="2400" b="1" dirty="0" smtClean="0"/>
              <a:t>Спектрофотометр УФ-</a:t>
            </a:r>
            <a:r>
              <a:rPr lang="en-US" sz="2400" b="1" dirty="0" err="1" smtClean="0"/>
              <a:t>VisU</a:t>
            </a:r>
            <a:r>
              <a:rPr lang="ru-RU" sz="2400" b="1" dirty="0" smtClean="0"/>
              <a:t>-2001 ;</a:t>
            </a:r>
          </a:p>
          <a:p>
            <a:pPr indent="360000">
              <a:buFont typeface="Arial" pitchFamily="34" charset="0"/>
              <a:buChar char="•"/>
            </a:pPr>
            <a:r>
              <a:rPr lang="ru-RU" sz="2400" b="1" dirty="0" smtClean="0"/>
              <a:t>Установка для проведения </a:t>
            </a:r>
            <a:r>
              <a:rPr lang="ru-RU" sz="2400" b="1" dirty="0" err="1" smtClean="0"/>
              <a:t>фотокаталитического</a:t>
            </a:r>
            <a:r>
              <a:rPr lang="ru-RU" sz="2400" b="1" dirty="0" smtClean="0"/>
              <a:t> разложения органических красителей;</a:t>
            </a:r>
          </a:p>
          <a:p>
            <a:pPr indent="360000">
              <a:buFont typeface="Arial" pitchFamily="34" charset="0"/>
              <a:buChar char="•"/>
            </a:pPr>
            <a:r>
              <a:rPr lang="ru-RU" sz="2400" b="1" dirty="0" smtClean="0"/>
              <a:t>Измеритель </a:t>
            </a:r>
            <a:r>
              <a:rPr lang="ru-RU" sz="2400" b="1" dirty="0" err="1" smtClean="0"/>
              <a:t>иммитанса</a:t>
            </a:r>
            <a:r>
              <a:rPr lang="ru-RU" sz="2400" b="1" dirty="0" smtClean="0"/>
              <a:t> Е7-20.</a:t>
            </a:r>
            <a:endParaRPr lang="ru-RU" sz="24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8" y="238092"/>
            <a:ext cx="6172200" cy="1285884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3500" b="1" dirty="0" smtClean="0">
                <a:solidFill>
                  <a:srgbClr val="8E0000"/>
                </a:solidFill>
                <a:latin typeface="Corbel" pitchFamily="34" charset="0"/>
              </a:rPr>
              <a:t>Основное направление исследований кафедры </a:t>
            </a:r>
            <a:r>
              <a:rPr lang="ru-RU" sz="3500" b="1" dirty="0" err="1" smtClean="0">
                <a:solidFill>
                  <a:srgbClr val="8E0000"/>
                </a:solidFill>
                <a:latin typeface="Corbel" pitchFamily="34" charset="0"/>
              </a:rPr>
              <a:t>ТКиН</a:t>
            </a:r>
            <a:endParaRPr lang="ru-RU" sz="3500" b="1" dirty="0" smtClean="0">
              <a:solidFill>
                <a:srgbClr val="8E0000"/>
              </a:solidFill>
              <a:latin typeface="Corbe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8" y="1595414"/>
            <a:ext cx="6215106" cy="7417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Corbel" pitchFamily="34" charset="0"/>
              </a:rPr>
              <a:t>Функциональные </a:t>
            </a:r>
            <a:r>
              <a:rPr lang="ru-RU" sz="2800" b="1" dirty="0" err="1" smtClean="0">
                <a:latin typeface="Corbel" pitchFamily="34" charset="0"/>
              </a:rPr>
              <a:t>наноматериалы</a:t>
            </a:r>
            <a:r>
              <a:rPr lang="ru-RU" sz="2800" b="1" dirty="0" smtClean="0">
                <a:latin typeface="Corbel" pitchFamily="34" charset="0"/>
              </a:rPr>
              <a:t> на основе слоистых алюмосиликатов </a:t>
            </a:r>
            <a:endParaRPr lang="ru-RU" sz="2800" b="1" dirty="0" smtClean="0">
              <a:latin typeface="Corbel" pitchFamily="34" charset="0"/>
            </a:endParaRPr>
          </a:p>
          <a:p>
            <a:pPr algn="ctr"/>
            <a:endParaRPr lang="ru-RU" sz="2800" b="1" dirty="0" smtClean="0">
              <a:latin typeface="Corbel" pitchFamily="34" charset="0"/>
            </a:endParaRPr>
          </a:p>
          <a:p>
            <a:pPr algn="ctr"/>
            <a:r>
              <a:rPr lang="ru-RU" sz="2800" b="1" dirty="0" smtClean="0">
                <a:latin typeface="Corbel" pitchFamily="34" charset="0"/>
              </a:rPr>
              <a:t>Регулирование </a:t>
            </a:r>
            <a:r>
              <a:rPr lang="ru-RU" sz="2800" b="1" dirty="0" smtClean="0">
                <a:latin typeface="Corbel" pitchFamily="34" charset="0"/>
              </a:rPr>
              <a:t>реакционной способности неорганических соединений химическими, физическими, механическими и механохимическими </a:t>
            </a:r>
            <a:r>
              <a:rPr lang="ru-RU" sz="2800" b="1" dirty="0" smtClean="0">
                <a:latin typeface="Corbel" pitchFamily="34" charset="0"/>
              </a:rPr>
              <a:t>методами</a:t>
            </a:r>
          </a:p>
          <a:p>
            <a:pPr algn="ctr"/>
            <a:endParaRPr lang="ru-RU" sz="2800" b="1" dirty="0" smtClean="0">
              <a:latin typeface="Corbel" pitchFamily="34" charset="0"/>
            </a:endParaRPr>
          </a:p>
          <a:p>
            <a:pPr algn="ctr"/>
            <a:r>
              <a:rPr lang="ru-RU" sz="2800" b="1" dirty="0" smtClean="0">
                <a:latin typeface="Corbel" pitchFamily="34" charset="0"/>
              </a:rPr>
              <a:t>Экспериментальные и теоретические исследования структуры, спектров молекул, радикалов, ионов и термодинамики процессов с их участием в газовой фазе - Термодинамические свойства молекул и отрицательных ионов галогенидов лантаноидов</a:t>
            </a:r>
            <a:endParaRPr lang="ru-RU" sz="2800" b="1" dirty="0"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 txBox="1">
            <a:spLocks/>
          </p:cNvSpPr>
          <p:nvPr/>
        </p:nvSpPr>
        <p:spPr>
          <a:xfrm>
            <a:off x="285728" y="166654"/>
            <a:ext cx="6172200" cy="12858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ru-RU" sz="4100" b="1" dirty="0" smtClean="0">
                <a:solidFill>
                  <a:srgbClr val="8E0000"/>
                </a:solidFill>
                <a:latin typeface="Corbel" pitchFamily="34" charset="0"/>
                <a:ea typeface="+mj-ea"/>
                <a:cs typeface="+mj-cs"/>
              </a:rPr>
              <a:t>Актуальность научных </a:t>
            </a:r>
            <a:r>
              <a:rPr lang="ru-RU" sz="4100" b="1" dirty="0" smtClean="0">
                <a:solidFill>
                  <a:srgbClr val="8E0000"/>
                </a:solidFill>
                <a:latin typeface="Corbel" pitchFamily="34" charset="0"/>
                <a:ea typeface="+mj-ea"/>
                <a:cs typeface="+mj-cs"/>
              </a:rPr>
              <a:t>исследований</a:t>
            </a:r>
            <a:endParaRPr kumimoji="0" lang="ru-RU" sz="4100" b="1" i="0" u="none" strike="noStrike" kern="1200" cap="none" spc="0" normalizeH="0" baseline="0" noProof="0" dirty="0" smtClean="0">
              <a:ln>
                <a:noFill/>
              </a:ln>
              <a:solidFill>
                <a:srgbClr val="8E0000"/>
              </a:solidFill>
              <a:effectLst/>
              <a:uLnTx/>
              <a:uFillTx/>
              <a:latin typeface="Corbel" pitchFamily="34" charset="0"/>
              <a:ea typeface="+mj-ea"/>
              <a:cs typeface="+mj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5728" y="1309662"/>
            <a:ext cx="6215106" cy="8402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80000" algn="just" defTabSz="360000">
              <a:buFont typeface="Arial" pitchFamily="34" charset="0"/>
              <a:buChar char="•"/>
            </a:pPr>
            <a:r>
              <a:rPr lang="ru-RU" sz="2700" b="1" kern="900" dirty="0" smtClean="0">
                <a:latin typeface="Corbel" pitchFamily="34" charset="0"/>
              </a:rPr>
              <a:t>Процессы массопереноса в системах с участием твердой фазы</a:t>
            </a:r>
          </a:p>
          <a:p>
            <a:pPr lvl="0" indent="180000" algn="just" defTabSz="360000">
              <a:buFont typeface="Arial" pitchFamily="34" charset="0"/>
              <a:buChar char="•"/>
            </a:pPr>
            <a:r>
              <a:rPr lang="ru-RU" sz="2700" b="1" kern="900" dirty="0" smtClean="0">
                <a:latin typeface="Corbel" pitchFamily="34" charset="0"/>
              </a:rPr>
              <a:t>Теоретические и экспериментальные методы исследования в химии</a:t>
            </a:r>
          </a:p>
          <a:p>
            <a:pPr lvl="0" indent="180000" algn="just" defTabSz="360000">
              <a:buFont typeface="Arial" pitchFamily="34" charset="0"/>
              <a:buChar char="•"/>
            </a:pPr>
            <a:r>
              <a:rPr lang="ru-RU" sz="2700" b="1" kern="900" dirty="0" smtClean="0">
                <a:latin typeface="Corbel" pitchFamily="34" charset="0"/>
              </a:rPr>
              <a:t>Проектирование и технология композиционных материалов</a:t>
            </a:r>
          </a:p>
          <a:p>
            <a:pPr lvl="0" indent="180000" algn="just" defTabSz="360000">
              <a:buFont typeface="Arial" pitchFamily="34" charset="0"/>
              <a:buChar char="•"/>
            </a:pPr>
            <a:r>
              <a:rPr lang="ru-RU" sz="2700" b="1" kern="900" dirty="0" smtClean="0">
                <a:latin typeface="Corbel" pitchFamily="34" charset="0"/>
              </a:rPr>
              <a:t>Химия, физика, механика и технология изделий на основе керамики</a:t>
            </a:r>
          </a:p>
          <a:p>
            <a:pPr lvl="0" indent="180000" algn="just" defTabSz="360000">
              <a:buFont typeface="Arial" pitchFamily="34" charset="0"/>
              <a:buChar char="•"/>
            </a:pPr>
            <a:r>
              <a:rPr lang="ru-RU" sz="2700" b="1" kern="900" dirty="0" smtClean="0">
                <a:latin typeface="Corbel" pitchFamily="34" charset="0"/>
              </a:rPr>
              <a:t>Химия, физика, механика и технология изделий на основе вяжущих материалов и стекла</a:t>
            </a:r>
          </a:p>
          <a:p>
            <a:pPr lvl="0" indent="180000" algn="just" defTabSz="360000">
              <a:buFont typeface="Arial" pitchFamily="34" charset="0"/>
              <a:buChar char="•"/>
            </a:pPr>
            <a:r>
              <a:rPr lang="ru-RU" sz="2700" b="1" kern="900" dirty="0" smtClean="0">
                <a:latin typeface="Corbel" pitchFamily="34" charset="0"/>
              </a:rPr>
              <a:t>Современные проблемы химической технологии</a:t>
            </a:r>
          </a:p>
          <a:p>
            <a:pPr lvl="0" indent="180000" algn="just" defTabSz="360000">
              <a:buFont typeface="Arial" pitchFamily="34" charset="0"/>
              <a:buChar char="•"/>
            </a:pPr>
            <a:r>
              <a:rPr lang="ru-RU" sz="2700" b="1" kern="900" dirty="0" smtClean="0">
                <a:latin typeface="Corbel" pitchFamily="34" charset="0"/>
              </a:rPr>
              <a:t>История и методология химической технологии</a:t>
            </a:r>
          </a:p>
          <a:p>
            <a:pPr lvl="0" indent="180000" algn="just" defTabSz="360000">
              <a:buFont typeface="Arial" pitchFamily="34" charset="0"/>
              <a:buChar char="•"/>
            </a:pPr>
            <a:r>
              <a:rPr lang="ru-RU" sz="2700" b="1" kern="900" dirty="0" smtClean="0">
                <a:latin typeface="Corbel" pitchFamily="34" charset="0"/>
              </a:rPr>
              <a:t>Химия и технология изделий на основе керамики и </a:t>
            </a:r>
            <a:r>
              <a:rPr lang="ru-RU" sz="2700" b="1" kern="900" dirty="0" err="1" smtClean="0">
                <a:latin typeface="Corbel" pitchFamily="34" charset="0"/>
              </a:rPr>
              <a:t>стеклокомпозитов</a:t>
            </a:r>
            <a:endParaRPr lang="ru-RU" sz="2700" b="1" kern="900" dirty="0" smtClean="0">
              <a:latin typeface="Corbel" pitchFamily="34" charset="0"/>
            </a:endParaRPr>
          </a:p>
          <a:p>
            <a:pPr lvl="0" indent="180000" algn="just" defTabSz="360000">
              <a:buFont typeface="Arial" pitchFamily="34" charset="0"/>
              <a:buChar char="•"/>
            </a:pPr>
            <a:r>
              <a:rPr lang="ru-RU" sz="2700" b="1" kern="900" dirty="0" smtClean="0">
                <a:latin typeface="Corbel" pitchFamily="34" charset="0"/>
              </a:rPr>
              <a:t>Методы регулирования реакционной способности</a:t>
            </a:r>
            <a:endParaRPr lang="ru-RU" sz="2700" i="1" kern="900" dirty="0">
              <a:latin typeface="Corbe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85728" y="166654"/>
            <a:ext cx="6172200" cy="12858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ru-RU" sz="3200" b="1" dirty="0" smtClean="0">
                <a:solidFill>
                  <a:srgbClr val="8E0000"/>
                </a:solidFill>
                <a:latin typeface="Corbel" pitchFamily="34" charset="0"/>
                <a:ea typeface="+mj-ea"/>
                <a:cs typeface="+mj-cs"/>
              </a:rPr>
              <a:t>Актуальность научных исследований 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8E0000"/>
              </a:solidFill>
              <a:effectLst/>
              <a:uLnTx/>
              <a:uFillTx/>
              <a:latin typeface="Corbel" pitchFamily="34" charset="0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8" y="1381100"/>
            <a:ext cx="621510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0000" algn="just" defTabSz="360000"/>
            <a:r>
              <a:rPr lang="ru-RU" sz="2400" b="1" kern="900" dirty="0" smtClean="0">
                <a:latin typeface="Corbel" pitchFamily="34" charset="0"/>
              </a:rPr>
              <a:t>Регулирование реакционной способности химических веществ – приоритетная проблема химии. Особо актуальным является систематическое и целенаправленное исследование регулирования реакционной способности веществ, предназначенных для осуществления </a:t>
            </a:r>
            <a:r>
              <a:rPr lang="ru-RU" sz="2400" b="1" kern="900" dirty="0" err="1" smtClean="0">
                <a:latin typeface="Corbel" pitchFamily="34" charset="0"/>
              </a:rPr>
              <a:t>гетерофазных</a:t>
            </a:r>
            <a:r>
              <a:rPr lang="ru-RU" sz="2400" b="1" kern="900" dirty="0" smtClean="0">
                <a:latin typeface="Corbel" pitchFamily="34" charset="0"/>
              </a:rPr>
              <a:t> и твердотельных процессов и реакций, включая выявление механизмов на макро-, мезо- и </a:t>
            </a:r>
            <a:r>
              <a:rPr lang="ru-RU" sz="2400" b="1" kern="900" dirty="0" err="1" smtClean="0">
                <a:latin typeface="Corbel" pitchFamily="34" charset="0"/>
              </a:rPr>
              <a:t>микроуровнях</a:t>
            </a:r>
            <a:r>
              <a:rPr lang="ru-RU" sz="2400" b="1" kern="900" dirty="0" smtClean="0">
                <a:latin typeface="Corbel" pitchFamily="34" charset="0"/>
              </a:rPr>
              <a:t>. Всё это находит практическое приложение в технологии керамических, огнеупорных и вяжущих материалов.</a:t>
            </a:r>
            <a:endParaRPr lang="ru-RU" sz="2400" i="1" kern="900" dirty="0">
              <a:latin typeface="Corbel" pitchFamily="34" charset="0"/>
            </a:endParaRPr>
          </a:p>
        </p:txBody>
      </p:sp>
      <p:pic>
        <p:nvPicPr>
          <p:cNvPr id="1027" name="Picture 3" descr="E:\Reserch\Mine\5_профориентация\Буклеты\Поиск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57214" y="6000757"/>
            <a:ext cx="5715040" cy="38100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8" y="23778"/>
            <a:ext cx="6172200" cy="1285884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3200" b="1" dirty="0" smtClean="0">
                <a:solidFill>
                  <a:srgbClr val="8E0000"/>
                </a:solidFill>
                <a:latin typeface="Corbel" pitchFamily="34" charset="0"/>
              </a:rPr>
              <a:t>Магистерская программа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4290" y="1095348"/>
            <a:ext cx="642942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i="1" dirty="0" smtClean="0">
                <a:solidFill>
                  <a:schemeClr val="bg2">
                    <a:lumMod val="10000"/>
                  </a:schemeClr>
                </a:solidFill>
                <a:latin typeface="Corbel" pitchFamily="34" charset="0"/>
              </a:rPr>
              <a:t>включает углубленное изучение:</a:t>
            </a:r>
            <a:endParaRPr lang="ru-RU" sz="2600" b="1" i="1" dirty="0">
              <a:solidFill>
                <a:srgbClr val="8E0000"/>
              </a:solidFill>
              <a:latin typeface="Corbe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8" y="1738290"/>
            <a:ext cx="621510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540000">
              <a:buFont typeface="Arial" pitchFamily="34" charset="0"/>
              <a:buChar char="•"/>
            </a:pPr>
            <a:r>
              <a:rPr lang="ru-RU" sz="2800" b="1" dirty="0" smtClean="0">
                <a:latin typeface="Corbel" pitchFamily="34" charset="0"/>
              </a:rPr>
              <a:t>Технологии </a:t>
            </a:r>
            <a:r>
              <a:rPr lang="ru-RU" sz="2800" b="1" dirty="0" err="1" smtClean="0">
                <a:latin typeface="Corbel" pitchFamily="34" charset="0"/>
              </a:rPr>
              <a:t>наноматериалов</a:t>
            </a:r>
            <a:r>
              <a:rPr lang="ru-RU" sz="2800" b="1" dirty="0" smtClean="0">
                <a:latin typeface="Corbel" pitchFamily="34" charset="0"/>
              </a:rPr>
              <a:t>;</a:t>
            </a:r>
          </a:p>
          <a:p>
            <a:pPr lvl="0" indent="540000">
              <a:buFont typeface="Arial" pitchFamily="34" charset="0"/>
              <a:buChar char="•"/>
            </a:pPr>
            <a:r>
              <a:rPr lang="ru-RU" sz="2800" b="1" dirty="0" smtClean="0">
                <a:latin typeface="Corbel" pitchFamily="34" charset="0"/>
              </a:rPr>
              <a:t>Технологии современных керамических материалов и огнеупоров;</a:t>
            </a:r>
          </a:p>
          <a:p>
            <a:pPr indent="540000">
              <a:buFont typeface="Arial" pitchFamily="34" charset="0"/>
              <a:buChar char="•"/>
            </a:pPr>
            <a:r>
              <a:rPr lang="ru-RU" sz="2800" b="1" dirty="0" smtClean="0">
                <a:latin typeface="Corbel" pitchFamily="34" charset="0"/>
              </a:rPr>
              <a:t>Технологии новых </a:t>
            </a:r>
            <a:r>
              <a:rPr lang="ru-RU" sz="2800" b="1" dirty="0" err="1" smtClean="0">
                <a:latin typeface="Corbel" pitchFamily="34" charset="0"/>
              </a:rPr>
              <a:t>стекломатериалов</a:t>
            </a:r>
            <a:r>
              <a:rPr lang="ru-RU" sz="2800" b="1" dirty="0" smtClean="0">
                <a:latin typeface="Corbel" pitchFamily="34" charset="0"/>
              </a:rPr>
              <a:t> и </a:t>
            </a:r>
            <a:r>
              <a:rPr lang="ru-RU" sz="2800" b="1" dirty="0" err="1" smtClean="0">
                <a:latin typeface="Corbel" pitchFamily="34" charset="0"/>
              </a:rPr>
              <a:t>ситаллов</a:t>
            </a:r>
            <a:r>
              <a:rPr lang="ru-RU" sz="2800" b="1" dirty="0" smtClean="0">
                <a:latin typeface="Corbel" pitchFamily="34" charset="0"/>
              </a:rPr>
              <a:t>;</a:t>
            </a:r>
          </a:p>
          <a:p>
            <a:pPr indent="540000">
              <a:buFont typeface="Arial" pitchFamily="34" charset="0"/>
              <a:buChar char="•"/>
            </a:pPr>
            <a:r>
              <a:rPr lang="ru-RU" sz="2800" b="1" dirty="0" smtClean="0">
                <a:latin typeface="Corbel" pitchFamily="34" charset="0"/>
              </a:rPr>
              <a:t>Технологии изделий на основе вяжущих материалов.</a:t>
            </a:r>
          </a:p>
          <a:p>
            <a:pPr indent="540000">
              <a:buFont typeface="Arial" pitchFamily="34" charset="0"/>
              <a:buChar char="•"/>
            </a:pPr>
            <a:r>
              <a:rPr lang="ru-RU" sz="2800" b="1" dirty="0" smtClean="0">
                <a:latin typeface="Corbel" pitchFamily="34" charset="0"/>
              </a:rPr>
              <a:t>.</a:t>
            </a:r>
            <a:endParaRPr lang="ru-RU" sz="2800" dirty="0">
              <a:latin typeface="Corbel" pitchFamily="34" charset="0"/>
            </a:endParaRPr>
          </a:p>
        </p:txBody>
      </p:sp>
      <p:pic>
        <p:nvPicPr>
          <p:cNvPr id="7" name="Picture 9" descr="153"/>
          <p:cNvPicPr>
            <a:picLocks noChangeAspect="1" noChangeArrowheads="1"/>
          </p:cNvPicPr>
          <p:nvPr/>
        </p:nvPicPr>
        <p:blipFill>
          <a:blip r:embed="rId2"/>
          <a:srcRect l="3778" t="16473" r="6139" b="8121"/>
          <a:stretch>
            <a:fillRect/>
          </a:stretch>
        </p:blipFill>
        <p:spPr bwMode="auto">
          <a:xfrm>
            <a:off x="3571876" y="5310190"/>
            <a:ext cx="2903040" cy="1728000"/>
          </a:xfrm>
          <a:prstGeom prst="rect">
            <a:avLst/>
          </a:prstGeom>
          <a:noFill/>
          <a:ln w="57150">
            <a:solidFill>
              <a:srgbClr val="8E0000"/>
            </a:solidFill>
            <a:miter lim="800000"/>
            <a:headEnd/>
            <a:tailEnd/>
          </a:ln>
        </p:spPr>
      </p:pic>
      <p:pic>
        <p:nvPicPr>
          <p:cNvPr id="8" name="Рисунок 9" descr="image96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3084" y="7368404"/>
            <a:ext cx="2903040" cy="1728000"/>
          </a:xfrm>
          <a:prstGeom prst="rect">
            <a:avLst/>
          </a:prstGeom>
          <a:noFill/>
          <a:ln w="57150">
            <a:solidFill>
              <a:srgbClr val="8E0000"/>
            </a:solidFill>
            <a:miter lim="800000"/>
            <a:headEnd/>
            <a:tailEnd/>
          </a:ln>
        </p:spPr>
      </p:pic>
      <p:pic>
        <p:nvPicPr>
          <p:cNvPr id="6" name="Picture 5" descr="441764_w640_h640_keramika"/>
          <p:cNvPicPr>
            <a:picLocks noChangeAspect="1" noChangeArrowheads="1"/>
          </p:cNvPicPr>
          <p:nvPr/>
        </p:nvPicPr>
        <p:blipFill>
          <a:blip r:embed="rId4"/>
          <a:srcRect l="18793" t="14027" r="14265" b="18691"/>
          <a:stretch>
            <a:fillRect/>
          </a:stretch>
        </p:blipFill>
        <p:spPr bwMode="auto">
          <a:xfrm>
            <a:off x="383084" y="5310190"/>
            <a:ext cx="2903040" cy="1728000"/>
          </a:xfrm>
          <a:prstGeom prst="rect">
            <a:avLst/>
          </a:prstGeom>
          <a:noFill/>
          <a:ln w="57150">
            <a:solidFill>
              <a:srgbClr val="8E0000"/>
            </a:solidFill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76" y="7368404"/>
            <a:ext cx="2903040" cy="1728000"/>
          </a:xfrm>
          <a:prstGeom prst="rect">
            <a:avLst/>
          </a:prstGeom>
          <a:noFill/>
          <a:ln w="57150">
            <a:solidFill>
              <a:srgbClr val="8E00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8" y="23778"/>
            <a:ext cx="6172200" cy="1285884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3200" b="1" dirty="0" smtClean="0">
                <a:solidFill>
                  <a:srgbClr val="8E0000"/>
                </a:solidFill>
              </a:rPr>
              <a:t>Техническая керамика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5728" y="1023910"/>
            <a:ext cx="621510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540000">
              <a:buFont typeface="Arial" pitchFamily="34" charset="0"/>
              <a:buChar char="•"/>
            </a:pPr>
            <a:r>
              <a:rPr lang="ru-RU" sz="2800" b="1" dirty="0" smtClean="0">
                <a:latin typeface="Corbel" pitchFamily="34" charset="0"/>
              </a:rPr>
              <a:t>Оксидная керамика;</a:t>
            </a:r>
          </a:p>
          <a:p>
            <a:pPr lvl="0" indent="540000">
              <a:buFont typeface="Arial" pitchFamily="34" charset="0"/>
              <a:buChar char="•"/>
            </a:pPr>
            <a:r>
              <a:rPr lang="ru-RU" sz="2800" b="1" dirty="0" err="1" smtClean="0">
                <a:latin typeface="Corbel" pitchFamily="34" charset="0"/>
              </a:rPr>
              <a:t>Безоксидная</a:t>
            </a:r>
            <a:r>
              <a:rPr lang="ru-RU" sz="2800" b="1" dirty="0" smtClean="0">
                <a:latin typeface="Corbel" pitchFamily="34" charset="0"/>
              </a:rPr>
              <a:t> керамика.</a:t>
            </a:r>
            <a:endParaRPr lang="ru-RU" sz="2800" dirty="0">
              <a:latin typeface="Corbel" pitchFamily="34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85728" y="5024438"/>
            <a:ext cx="6172200" cy="12858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80000"/>
              </a:lnSpc>
              <a:spcBef>
                <a:spcPct val="0"/>
              </a:spcBef>
            </a:pPr>
            <a:r>
              <a:rPr lang="ru-RU" sz="3200" b="1" dirty="0" smtClean="0">
                <a:solidFill>
                  <a:srgbClr val="8E0000"/>
                </a:solidFill>
                <a:latin typeface="Corbel" pitchFamily="34" charset="0"/>
                <a:ea typeface="+mj-ea"/>
                <a:cs typeface="+mj-cs"/>
              </a:rPr>
              <a:t>Керамика для медицины</a:t>
            </a:r>
            <a:endParaRPr kumimoji="0" lang="ru-RU" sz="3200" b="1" i="0" u="none" strike="noStrike" kern="1200" cap="none" spc="0" normalizeH="0" baseline="0" noProof="0" dirty="0" smtClean="0">
              <a:ln>
                <a:noFill/>
              </a:ln>
              <a:solidFill>
                <a:srgbClr val="8E0000"/>
              </a:solidFill>
              <a:effectLst/>
              <a:uLnTx/>
              <a:uFillTx/>
              <a:latin typeface="Corbel" pitchFamily="34" charset="0"/>
              <a:ea typeface="+mj-ea"/>
              <a:cs typeface="+mj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5728" y="5994638"/>
            <a:ext cx="621510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540000">
              <a:buFont typeface="Arial" pitchFamily="34" charset="0"/>
              <a:buChar char="•"/>
            </a:pPr>
            <a:r>
              <a:rPr lang="ru-RU" sz="2800" b="1" dirty="0" err="1" smtClean="0">
                <a:latin typeface="Corbel" pitchFamily="34" charset="0"/>
              </a:rPr>
              <a:t>Биосовместимые</a:t>
            </a:r>
            <a:r>
              <a:rPr lang="ru-RU" sz="2800" b="1" dirty="0" smtClean="0">
                <a:latin typeface="Corbel" pitchFamily="34" charset="0"/>
              </a:rPr>
              <a:t> </a:t>
            </a:r>
            <a:r>
              <a:rPr lang="ru-RU" sz="2800" b="1" dirty="0" err="1" smtClean="0">
                <a:latin typeface="Corbel" pitchFamily="34" charset="0"/>
              </a:rPr>
              <a:t>имплантанты</a:t>
            </a:r>
            <a:r>
              <a:rPr lang="ru-RU" sz="2800" b="1" dirty="0" smtClean="0">
                <a:latin typeface="Corbel" pitchFamily="34" charset="0"/>
              </a:rPr>
              <a:t> и покрытия для них;</a:t>
            </a:r>
          </a:p>
          <a:p>
            <a:pPr lvl="0" indent="540000">
              <a:buFont typeface="Arial" pitchFamily="34" charset="0"/>
              <a:buChar char="•"/>
            </a:pPr>
            <a:r>
              <a:rPr lang="ru-RU" sz="2800" b="1" dirty="0" smtClean="0">
                <a:latin typeface="Corbel" pitchFamily="34" charset="0"/>
              </a:rPr>
              <a:t>Стеклокерамика</a:t>
            </a:r>
          </a:p>
          <a:p>
            <a:pPr lvl="0" indent="540000"/>
            <a:r>
              <a:rPr lang="ru-RU" sz="2800" b="1" dirty="0" smtClean="0">
                <a:latin typeface="Corbel" pitchFamily="34" charset="0"/>
              </a:rPr>
              <a:t>(зубное протезирование).</a:t>
            </a:r>
            <a:endParaRPr lang="ru-RU" sz="2800" i="1" dirty="0">
              <a:latin typeface="Corbe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8" y="1952604"/>
            <a:ext cx="628654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 algn="just"/>
            <a:r>
              <a:rPr lang="ru-RU" b="1" dirty="0" smtClean="0">
                <a:solidFill>
                  <a:schemeClr val="accent2">
                    <a:lumMod val="10000"/>
                  </a:schemeClr>
                </a:solidFill>
                <a:latin typeface="Corbel" pitchFamily="34" charset="0"/>
              </a:rPr>
              <a:t>Данные материалы находят применение в компьютерной технике, космической отрасли, ядерной энергетике, химической технологии и др. </a:t>
            </a:r>
          </a:p>
        </p:txBody>
      </p:sp>
      <p:pic>
        <p:nvPicPr>
          <p:cNvPr id="8" name="Рисунок 7"/>
          <p:cNvPicPr/>
          <p:nvPr/>
        </p:nvPicPr>
        <p:blipFill>
          <a:blip r:embed="rId2"/>
          <a:srcRect t="25166" r="24060"/>
          <a:stretch>
            <a:fillRect/>
          </a:stretch>
        </p:blipFill>
        <p:spPr>
          <a:xfrm>
            <a:off x="622630" y="3024173"/>
            <a:ext cx="2663494" cy="2160000"/>
          </a:xfrm>
          <a:prstGeom prst="rect">
            <a:avLst/>
          </a:prstGeom>
          <a:ln w="57150">
            <a:solidFill>
              <a:srgbClr val="8E0000"/>
            </a:solidFill>
          </a:ln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5834" y="7881958"/>
            <a:ext cx="3587546" cy="1440000"/>
          </a:xfrm>
          <a:prstGeom prst="rect">
            <a:avLst/>
          </a:prstGeom>
          <a:noFill/>
          <a:ln w="57150">
            <a:solidFill>
              <a:srgbClr val="8E0000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0570" y="7881958"/>
            <a:ext cx="1787077" cy="1440000"/>
          </a:xfrm>
          <a:prstGeom prst="rect">
            <a:avLst/>
          </a:prstGeom>
          <a:noFill/>
          <a:ln w="57150">
            <a:solidFill>
              <a:srgbClr val="8E0000"/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7" descr="picture212598"/>
          <p:cNvPicPr>
            <a:picLocks noChangeAspect="1" noChangeArrowheads="1"/>
          </p:cNvPicPr>
          <p:nvPr/>
        </p:nvPicPr>
        <p:blipFill>
          <a:blip r:embed="rId5"/>
          <a:srcRect l="12141" t="3033" r="7300" b="3233"/>
          <a:stretch>
            <a:fillRect/>
          </a:stretch>
        </p:blipFill>
        <p:spPr bwMode="auto">
          <a:xfrm>
            <a:off x="3714752" y="3007314"/>
            <a:ext cx="2542642" cy="2160000"/>
          </a:xfrm>
          <a:prstGeom prst="rect">
            <a:avLst/>
          </a:prstGeom>
          <a:noFill/>
          <a:ln w="57150">
            <a:solidFill>
              <a:srgbClr val="8E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</TotalTime>
  <Words>708</Words>
  <Application>Microsoft Office PowerPoint</Application>
  <PresentationFormat>Лист A4 (210x297 мм)</PresentationFormat>
  <Paragraphs>149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Магистерская программа  Химическая технология тугоплавких неметаллических и силикатных материалов</vt:lpstr>
      <vt:lpstr>Кафедра технологии керамики и наноматериалов (ТК и Н)</vt:lpstr>
      <vt:lpstr>Ваши перспективы</vt:lpstr>
      <vt:lpstr>Слайд 4</vt:lpstr>
      <vt:lpstr>Основное направление исследований кафедры ТКиН</vt:lpstr>
      <vt:lpstr>Слайд 6</vt:lpstr>
      <vt:lpstr>Слайд 7</vt:lpstr>
      <vt:lpstr>Магистерская программа</vt:lpstr>
      <vt:lpstr>Техническая керамика</vt:lpstr>
      <vt:lpstr>Материалы и изделия на основе цемента</vt:lpstr>
      <vt:lpstr>Теплоизоляционные материалы из стекла</vt:lpstr>
      <vt:lpstr>Наноматериалы</vt:lpstr>
      <vt:lpstr>Нанокерамика в медицине</vt:lpstr>
      <vt:lpstr>Нанокерамика</vt:lpstr>
      <vt:lpstr>Студенческая жизнь</vt:lpstr>
      <vt:lpstr>Студенческая жизнь</vt:lpstr>
      <vt:lpstr>Слайд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Профиль подготовки  Материаловедение и технология новых материалов</dc:title>
  <dc:creator>Алекс</dc:creator>
  <cp:lastModifiedBy>Алекс</cp:lastModifiedBy>
  <cp:revision>65</cp:revision>
  <dcterms:created xsi:type="dcterms:W3CDTF">2016-03-13T19:41:30Z</dcterms:created>
  <dcterms:modified xsi:type="dcterms:W3CDTF">2017-05-02T20:46:32Z</dcterms:modified>
</cp:coreProperties>
</file>